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313" r:id="rId5"/>
    <p:sldId id="314" r:id="rId6"/>
  </p:sldIdLst>
  <p:sldSz cx="7200900" cy="10333038"/>
  <p:notesSz cx="6807200" cy="9939338"/>
  <p:defaultTextStyle>
    <a:defPPr>
      <a:defRPr lang="ja-JP"/>
    </a:defPPr>
    <a:lvl1pPr algn="ctr" rtl="0" fontAlgn="base">
      <a:spcBef>
        <a:spcPct val="0"/>
      </a:spcBef>
      <a:spcAft>
        <a:spcPct val="0"/>
      </a:spcAft>
      <a:defRPr kumimoji="1" u="sng" kern="1200">
        <a:solidFill>
          <a:schemeClr val="tx1"/>
        </a:solidFill>
        <a:latin typeface="Arial" charset="0"/>
        <a:ea typeface="ＭＳ Ｐゴシック" pitchFamily="50" charset="-128"/>
        <a:cs typeface="+mn-cs"/>
      </a:defRPr>
    </a:lvl1pPr>
    <a:lvl2pPr marL="478180" algn="ctr" rtl="0" fontAlgn="base">
      <a:spcBef>
        <a:spcPct val="0"/>
      </a:spcBef>
      <a:spcAft>
        <a:spcPct val="0"/>
      </a:spcAft>
      <a:defRPr kumimoji="1" u="sng" kern="1200">
        <a:solidFill>
          <a:schemeClr val="tx1"/>
        </a:solidFill>
        <a:latin typeface="Arial" charset="0"/>
        <a:ea typeface="ＭＳ Ｐゴシック" pitchFamily="50" charset="-128"/>
        <a:cs typeface="+mn-cs"/>
      </a:defRPr>
    </a:lvl2pPr>
    <a:lvl3pPr marL="956360" algn="ctr" rtl="0" fontAlgn="base">
      <a:spcBef>
        <a:spcPct val="0"/>
      </a:spcBef>
      <a:spcAft>
        <a:spcPct val="0"/>
      </a:spcAft>
      <a:defRPr kumimoji="1" u="sng" kern="1200">
        <a:solidFill>
          <a:schemeClr val="tx1"/>
        </a:solidFill>
        <a:latin typeface="Arial" charset="0"/>
        <a:ea typeface="ＭＳ Ｐゴシック" pitchFamily="50" charset="-128"/>
        <a:cs typeface="+mn-cs"/>
      </a:defRPr>
    </a:lvl3pPr>
    <a:lvl4pPr marL="1434540" algn="ctr" rtl="0" fontAlgn="base">
      <a:spcBef>
        <a:spcPct val="0"/>
      </a:spcBef>
      <a:spcAft>
        <a:spcPct val="0"/>
      </a:spcAft>
      <a:defRPr kumimoji="1" u="sng" kern="1200">
        <a:solidFill>
          <a:schemeClr val="tx1"/>
        </a:solidFill>
        <a:latin typeface="Arial" charset="0"/>
        <a:ea typeface="ＭＳ Ｐゴシック" pitchFamily="50" charset="-128"/>
        <a:cs typeface="+mn-cs"/>
      </a:defRPr>
    </a:lvl4pPr>
    <a:lvl5pPr marL="1912720" algn="ctr" rtl="0" fontAlgn="base">
      <a:spcBef>
        <a:spcPct val="0"/>
      </a:spcBef>
      <a:spcAft>
        <a:spcPct val="0"/>
      </a:spcAft>
      <a:defRPr kumimoji="1" u="sng" kern="1200">
        <a:solidFill>
          <a:schemeClr val="tx1"/>
        </a:solidFill>
        <a:latin typeface="Arial" charset="0"/>
        <a:ea typeface="ＭＳ Ｐゴシック" pitchFamily="50" charset="-128"/>
        <a:cs typeface="+mn-cs"/>
      </a:defRPr>
    </a:lvl5pPr>
    <a:lvl6pPr marL="2390901" algn="l" defTabSz="956360" rtl="0" eaLnBrk="1" latinLnBrk="0" hangingPunct="1">
      <a:defRPr kumimoji="1" u="sng" kern="1200">
        <a:solidFill>
          <a:schemeClr val="tx1"/>
        </a:solidFill>
        <a:latin typeface="Arial" charset="0"/>
        <a:ea typeface="ＭＳ Ｐゴシック" pitchFamily="50" charset="-128"/>
        <a:cs typeface="+mn-cs"/>
      </a:defRPr>
    </a:lvl6pPr>
    <a:lvl7pPr marL="2869081" algn="l" defTabSz="956360" rtl="0" eaLnBrk="1" latinLnBrk="0" hangingPunct="1">
      <a:defRPr kumimoji="1" u="sng" kern="1200">
        <a:solidFill>
          <a:schemeClr val="tx1"/>
        </a:solidFill>
        <a:latin typeface="Arial" charset="0"/>
        <a:ea typeface="ＭＳ Ｐゴシック" pitchFamily="50" charset="-128"/>
        <a:cs typeface="+mn-cs"/>
      </a:defRPr>
    </a:lvl7pPr>
    <a:lvl8pPr marL="3347262" algn="l" defTabSz="956360" rtl="0" eaLnBrk="1" latinLnBrk="0" hangingPunct="1">
      <a:defRPr kumimoji="1" u="sng" kern="1200">
        <a:solidFill>
          <a:schemeClr val="tx1"/>
        </a:solidFill>
        <a:latin typeface="Arial" charset="0"/>
        <a:ea typeface="ＭＳ Ｐゴシック" pitchFamily="50" charset="-128"/>
        <a:cs typeface="+mn-cs"/>
      </a:defRPr>
    </a:lvl8pPr>
    <a:lvl9pPr marL="3825442" algn="l" defTabSz="956360" rtl="0" eaLnBrk="1" latinLnBrk="0" hangingPunct="1">
      <a:defRPr kumimoji="1" u="sng"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FF"/>
    <a:srgbClr val="FFCCFF"/>
    <a:srgbClr val="0000FF"/>
    <a:srgbClr val="9966FF"/>
    <a:srgbClr val="DCFFB9"/>
    <a:srgbClr val="FFD1FF"/>
    <a:srgbClr val="CCCCFF"/>
    <a:srgbClr val="FFFFCC"/>
    <a:srgbClr val="FFFF99"/>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78" autoAdjust="0"/>
    <p:restoredTop sz="92481" autoAdjust="0"/>
  </p:normalViewPr>
  <p:slideViewPr>
    <p:cSldViewPr>
      <p:cViewPr>
        <p:scale>
          <a:sx n="100" d="100"/>
          <a:sy n="100" d="100"/>
        </p:scale>
        <p:origin x="-2298" y="-264"/>
      </p:cViewPr>
      <p:guideLst>
        <p:guide orient="horz" pos="4411"/>
        <p:guide pos="1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3F578D9-FC6E-4550-B193-D41D00DC3F32}" type="datetimeFigureOut">
              <a:rPr kumimoji="1" lang="ja-JP" altLang="en-US" smtClean="0"/>
              <a:t>2016/11/9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686372D-60A0-49A5-95F7-5BEED9D44209}" type="slidenum">
              <a:rPr kumimoji="1" lang="ja-JP" altLang="en-US" smtClean="0"/>
              <a:t>‹#›</a:t>
            </a:fld>
            <a:endParaRPr kumimoji="1" lang="ja-JP" altLang="en-US"/>
          </a:p>
        </p:txBody>
      </p:sp>
    </p:spTree>
    <p:extLst>
      <p:ext uri="{BB962C8B-B14F-4D97-AF65-F5344CB8AC3E}">
        <p14:creationId xmlns:p14="http://schemas.microsoft.com/office/powerpoint/2010/main" val="3356055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2949575" cy="496888"/>
          </a:xfrm>
          <a:prstGeom prst="rect">
            <a:avLst/>
          </a:prstGeom>
        </p:spPr>
        <p:txBody>
          <a:bodyPr vert="horz" lIns="91443" tIns="45721" rIns="91443" bIns="45721" rtlCol="0"/>
          <a:lstStyle>
            <a:lvl1pPr algn="l">
              <a:defRPr sz="1200"/>
            </a:lvl1pPr>
          </a:lstStyle>
          <a:p>
            <a:endParaRPr kumimoji="1" lang="ja-JP" altLang="en-US"/>
          </a:p>
        </p:txBody>
      </p:sp>
      <p:sp>
        <p:nvSpPr>
          <p:cNvPr id="3" name="日付プレースホルダ 2"/>
          <p:cNvSpPr>
            <a:spLocks noGrp="1"/>
          </p:cNvSpPr>
          <p:nvPr>
            <p:ph type="dt" idx="1"/>
          </p:nvPr>
        </p:nvSpPr>
        <p:spPr>
          <a:xfrm>
            <a:off x="3856046" y="0"/>
            <a:ext cx="2949575" cy="496888"/>
          </a:xfrm>
          <a:prstGeom prst="rect">
            <a:avLst/>
          </a:prstGeom>
        </p:spPr>
        <p:txBody>
          <a:bodyPr vert="horz" lIns="91443" tIns="45721" rIns="91443" bIns="45721" rtlCol="0"/>
          <a:lstStyle>
            <a:lvl1pPr algn="r">
              <a:defRPr sz="1200"/>
            </a:lvl1pPr>
          </a:lstStyle>
          <a:p>
            <a:fld id="{B003F7DA-CCE4-4F68-87B5-CACF798ACF12}" type="datetimeFigureOut">
              <a:rPr kumimoji="1" lang="ja-JP" altLang="en-US" smtClean="0"/>
              <a:pPr/>
              <a:t>2016/11/9</a:t>
            </a:fld>
            <a:endParaRPr kumimoji="1" lang="ja-JP" altLang="en-US"/>
          </a:p>
        </p:txBody>
      </p:sp>
      <p:sp>
        <p:nvSpPr>
          <p:cNvPr id="4" name="スライド イメージ プレースホルダ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3" tIns="45721" rIns="91443" bIns="45721" rtlCol="0" anchor="ctr"/>
          <a:lstStyle/>
          <a:p>
            <a:endParaRPr lang="ja-JP" altLang="en-US"/>
          </a:p>
        </p:txBody>
      </p:sp>
      <p:sp>
        <p:nvSpPr>
          <p:cNvPr id="5" name="ノート プレースホルダ 4"/>
          <p:cNvSpPr>
            <a:spLocks noGrp="1"/>
          </p:cNvSpPr>
          <p:nvPr>
            <p:ph type="body" sz="quarter" idx="3"/>
          </p:nvPr>
        </p:nvSpPr>
        <p:spPr>
          <a:xfrm>
            <a:off x="681039" y="4721225"/>
            <a:ext cx="5445126" cy="4471988"/>
          </a:xfrm>
          <a:prstGeom prst="rect">
            <a:avLst/>
          </a:prstGeom>
        </p:spPr>
        <p:txBody>
          <a:bodyPr vert="horz" lIns="91443" tIns="45721" rIns="91443" bIns="4572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7" y="9440877"/>
            <a:ext cx="2949575" cy="496887"/>
          </a:xfrm>
          <a:prstGeom prst="rect">
            <a:avLst/>
          </a:prstGeom>
        </p:spPr>
        <p:txBody>
          <a:bodyPr vert="horz" lIns="91443" tIns="45721" rIns="91443" bIns="4572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46" y="9440877"/>
            <a:ext cx="2949575" cy="496887"/>
          </a:xfrm>
          <a:prstGeom prst="rect">
            <a:avLst/>
          </a:prstGeom>
        </p:spPr>
        <p:txBody>
          <a:bodyPr vert="horz" lIns="91443" tIns="45721" rIns="91443" bIns="45721" rtlCol="0" anchor="b"/>
          <a:lstStyle>
            <a:lvl1pPr algn="r">
              <a:defRPr sz="1200"/>
            </a:lvl1pPr>
          </a:lstStyle>
          <a:p>
            <a:fld id="{DEAA326A-E4F7-4575-ABF1-A9598B7507A8}" type="slidenum">
              <a:rPr kumimoji="1" lang="ja-JP" altLang="en-US" smtClean="0"/>
              <a:pPr/>
              <a:t>‹#›</a:t>
            </a:fld>
            <a:endParaRPr kumimoji="1" lang="ja-JP" altLang="en-US"/>
          </a:p>
        </p:txBody>
      </p:sp>
    </p:spTree>
    <p:extLst>
      <p:ext uri="{BB962C8B-B14F-4D97-AF65-F5344CB8AC3E}">
        <p14:creationId xmlns:p14="http://schemas.microsoft.com/office/powerpoint/2010/main" val="1089717495"/>
      </p:ext>
    </p:extLst>
  </p:cSld>
  <p:clrMap bg1="lt1" tx1="dk1" bg2="lt2" tx2="dk2" accent1="accent1" accent2="accent2" accent3="accent3" accent4="accent4" accent5="accent5" accent6="accent6" hlink="hlink" folHlink="folHlink"/>
  <p:hf hdr="0" ftr="0" dt="0"/>
  <p:notesStyle>
    <a:lvl1pPr marL="0" algn="l" defTabSz="956360" rtl="0" eaLnBrk="1" latinLnBrk="0" hangingPunct="1">
      <a:defRPr kumimoji="1" sz="1200" kern="1200">
        <a:solidFill>
          <a:schemeClr val="tx1"/>
        </a:solidFill>
        <a:latin typeface="+mn-lt"/>
        <a:ea typeface="+mn-ea"/>
        <a:cs typeface="+mn-cs"/>
      </a:defRPr>
    </a:lvl1pPr>
    <a:lvl2pPr marL="478180" algn="l" defTabSz="956360" rtl="0" eaLnBrk="1" latinLnBrk="0" hangingPunct="1">
      <a:defRPr kumimoji="1" sz="1200" kern="1200">
        <a:solidFill>
          <a:schemeClr val="tx1"/>
        </a:solidFill>
        <a:latin typeface="+mn-lt"/>
        <a:ea typeface="+mn-ea"/>
        <a:cs typeface="+mn-cs"/>
      </a:defRPr>
    </a:lvl2pPr>
    <a:lvl3pPr marL="956360" algn="l" defTabSz="956360" rtl="0" eaLnBrk="1" latinLnBrk="0" hangingPunct="1">
      <a:defRPr kumimoji="1" sz="1200" kern="1200">
        <a:solidFill>
          <a:schemeClr val="tx1"/>
        </a:solidFill>
        <a:latin typeface="+mn-lt"/>
        <a:ea typeface="+mn-ea"/>
        <a:cs typeface="+mn-cs"/>
      </a:defRPr>
    </a:lvl3pPr>
    <a:lvl4pPr marL="1434540" algn="l" defTabSz="956360" rtl="0" eaLnBrk="1" latinLnBrk="0" hangingPunct="1">
      <a:defRPr kumimoji="1" sz="1200" kern="1200">
        <a:solidFill>
          <a:schemeClr val="tx1"/>
        </a:solidFill>
        <a:latin typeface="+mn-lt"/>
        <a:ea typeface="+mn-ea"/>
        <a:cs typeface="+mn-cs"/>
      </a:defRPr>
    </a:lvl4pPr>
    <a:lvl5pPr marL="1912720" algn="l" defTabSz="956360" rtl="0" eaLnBrk="1" latinLnBrk="0" hangingPunct="1">
      <a:defRPr kumimoji="1" sz="1200" kern="1200">
        <a:solidFill>
          <a:schemeClr val="tx1"/>
        </a:solidFill>
        <a:latin typeface="+mn-lt"/>
        <a:ea typeface="+mn-ea"/>
        <a:cs typeface="+mn-cs"/>
      </a:defRPr>
    </a:lvl5pPr>
    <a:lvl6pPr marL="2390901" algn="l" defTabSz="956360" rtl="0" eaLnBrk="1" latinLnBrk="0" hangingPunct="1">
      <a:defRPr kumimoji="1" sz="1200" kern="1200">
        <a:solidFill>
          <a:schemeClr val="tx1"/>
        </a:solidFill>
        <a:latin typeface="+mn-lt"/>
        <a:ea typeface="+mn-ea"/>
        <a:cs typeface="+mn-cs"/>
      </a:defRPr>
    </a:lvl6pPr>
    <a:lvl7pPr marL="2869081" algn="l" defTabSz="956360" rtl="0" eaLnBrk="1" latinLnBrk="0" hangingPunct="1">
      <a:defRPr kumimoji="1" sz="1200" kern="1200">
        <a:solidFill>
          <a:schemeClr val="tx1"/>
        </a:solidFill>
        <a:latin typeface="+mn-lt"/>
        <a:ea typeface="+mn-ea"/>
        <a:cs typeface="+mn-cs"/>
      </a:defRPr>
    </a:lvl7pPr>
    <a:lvl8pPr marL="3347262" algn="l" defTabSz="956360" rtl="0" eaLnBrk="1" latinLnBrk="0" hangingPunct="1">
      <a:defRPr kumimoji="1" sz="1200" kern="1200">
        <a:solidFill>
          <a:schemeClr val="tx1"/>
        </a:solidFill>
        <a:latin typeface="+mn-lt"/>
        <a:ea typeface="+mn-ea"/>
        <a:cs typeface="+mn-cs"/>
      </a:defRPr>
    </a:lvl8pPr>
    <a:lvl9pPr marL="3825442" algn="l" defTabSz="95636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5025" y="746125"/>
            <a:ext cx="2597150" cy="3725863"/>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DEAA326A-E4F7-4575-ABF1-A9598B7507A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lvl1pPr>
            <a:lvl2pPr marL="478180" indent="0" algn="ctr">
              <a:buNone/>
              <a:defRPr/>
            </a:lvl2pPr>
            <a:lvl3pPr marL="956360" indent="0" algn="ctr">
              <a:buNone/>
              <a:defRPr/>
            </a:lvl3pPr>
            <a:lvl4pPr marL="1434540" indent="0" algn="ctr">
              <a:buNone/>
              <a:defRPr/>
            </a:lvl4pPr>
            <a:lvl5pPr marL="1912720" indent="0" algn="ctr">
              <a:buNone/>
              <a:defRPr/>
            </a:lvl5pPr>
            <a:lvl6pPr marL="2390901" indent="0" algn="ctr">
              <a:buNone/>
              <a:defRPr/>
            </a:lvl6pPr>
            <a:lvl7pPr marL="2869081" indent="0" algn="ctr">
              <a:buNone/>
              <a:defRPr/>
            </a:lvl7pPr>
            <a:lvl8pPr marL="3347262" indent="0" algn="ctr">
              <a:buNone/>
              <a:defRPr/>
            </a:lvl8pPr>
            <a:lvl9pPr marL="3825442"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5ABA6-1AB1-4D90-BDD8-0721FA1045B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EF8DB9-27C0-4B4D-8760-8FB85A8FB00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9"/>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60045" y="413802"/>
            <a:ext cx="4740592" cy="881656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876F78-9F2D-4EA3-B758-B61A37B20EF8}"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60045" y="413802"/>
            <a:ext cx="6480810" cy="8816569"/>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D76AAD-3B53-4872-8230-6708D0A4979C}"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60045" y="2411043"/>
            <a:ext cx="3180398" cy="681932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411043"/>
            <a:ext cx="3180398" cy="681932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46A41DE-71B2-4E5B-A3CF-CBD0F93825B4}"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60045" y="2411043"/>
            <a:ext cx="3180398" cy="681932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660457" y="2411042"/>
            <a:ext cx="3180398" cy="329365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660457" y="5934324"/>
            <a:ext cx="3180398" cy="329604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3267EF53-0F31-4C8D-B218-A0818A7AB5B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FA273A0-CB1A-4893-931D-5257794952E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5"/>
            <a:ext cx="6120765" cy="2052256"/>
          </a:xfrm>
        </p:spPr>
        <p:txBody>
          <a:bodyPr anchor="t"/>
          <a:lstStyle>
            <a:lvl1pPr algn="l">
              <a:defRPr sz="42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2" y="4379584"/>
            <a:ext cx="6120765" cy="2260352"/>
          </a:xfrm>
        </p:spPr>
        <p:txBody>
          <a:bodyPr anchor="b"/>
          <a:lstStyle>
            <a:lvl1pPr marL="0" indent="0">
              <a:buNone/>
              <a:defRPr sz="2100"/>
            </a:lvl1pPr>
            <a:lvl2pPr marL="478180" indent="0">
              <a:buNone/>
              <a:defRPr sz="1900"/>
            </a:lvl2pPr>
            <a:lvl3pPr marL="956360" indent="0">
              <a:buNone/>
              <a:defRPr sz="1600"/>
            </a:lvl3pPr>
            <a:lvl4pPr marL="1434540" indent="0">
              <a:buNone/>
              <a:defRPr sz="1400"/>
            </a:lvl4pPr>
            <a:lvl5pPr marL="1912720" indent="0">
              <a:buNone/>
              <a:defRPr sz="1400"/>
            </a:lvl5pPr>
            <a:lvl6pPr marL="2390901" indent="0">
              <a:buNone/>
              <a:defRPr sz="1400"/>
            </a:lvl6pPr>
            <a:lvl7pPr marL="2869081" indent="0">
              <a:buNone/>
              <a:defRPr sz="1400"/>
            </a:lvl7pPr>
            <a:lvl8pPr marL="3347262" indent="0">
              <a:buNone/>
              <a:defRPr sz="1400"/>
            </a:lvl8pPr>
            <a:lvl9pPr marL="3825442"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5B2A6A-6825-4B55-A2B1-EFDAA02978D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60045" y="2411043"/>
            <a:ext cx="3180398" cy="681932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411043"/>
            <a:ext cx="3180398" cy="681932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339A552-BA16-4FE9-9409-F36C6997F87A}"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500" b="1"/>
            </a:lvl1pPr>
            <a:lvl2pPr marL="478180" indent="0">
              <a:buNone/>
              <a:defRPr sz="2100" b="1"/>
            </a:lvl2pPr>
            <a:lvl3pPr marL="956360" indent="0">
              <a:buNone/>
              <a:defRPr sz="1900" b="1"/>
            </a:lvl3pPr>
            <a:lvl4pPr marL="1434540" indent="0">
              <a:buNone/>
              <a:defRPr sz="1600" b="1"/>
            </a:lvl4pPr>
            <a:lvl5pPr marL="1912720" indent="0">
              <a:buNone/>
              <a:defRPr sz="1600" b="1"/>
            </a:lvl5pPr>
            <a:lvl6pPr marL="2390901" indent="0">
              <a:buNone/>
              <a:defRPr sz="1600" b="1"/>
            </a:lvl6pPr>
            <a:lvl7pPr marL="2869081" indent="0">
              <a:buNone/>
              <a:defRPr sz="1600" b="1"/>
            </a:lvl7pPr>
            <a:lvl8pPr marL="3347262" indent="0">
              <a:buNone/>
              <a:defRPr sz="1600" b="1"/>
            </a:lvl8pPr>
            <a:lvl9pPr marL="3825442"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58" y="2312975"/>
            <a:ext cx="3182898" cy="963938"/>
          </a:xfrm>
        </p:spPr>
        <p:txBody>
          <a:bodyPr anchor="b"/>
          <a:lstStyle>
            <a:lvl1pPr marL="0" indent="0">
              <a:buNone/>
              <a:defRPr sz="2500" b="1"/>
            </a:lvl1pPr>
            <a:lvl2pPr marL="478180" indent="0">
              <a:buNone/>
              <a:defRPr sz="2100" b="1"/>
            </a:lvl2pPr>
            <a:lvl3pPr marL="956360" indent="0">
              <a:buNone/>
              <a:defRPr sz="1900" b="1"/>
            </a:lvl3pPr>
            <a:lvl4pPr marL="1434540" indent="0">
              <a:buNone/>
              <a:defRPr sz="1600" b="1"/>
            </a:lvl4pPr>
            <a:lvl5pPr marL="1912720" indent="0">
              <a:buNone/>
              <a:defRPr sz="1600" b="1"/>
            </a:lvl5pPr>
            <a:lvl6pPr marL="2390901" indent="0">
              <a:buNone/>
              <a:defRPr sz="1600" b="1"/>
            </a:lvl6pPr>
            <a:lvl7pPr marL="2869081" indent="0">
              <a:buNone/>
              <a:defRPr sz="1600" b="1"/>
            </a:lvl7pPr>
            <a:lvl8pPr marL="3347262" indent="0">
              <a:buNone/>
              <a:defRPr sz="1600" b="1"/>
            </a:lvl8pPr>
            <a:lvl9pPr marL="3825442"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3D254C4-2265-4F9F-8711-26E0FC3089E4}"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D3D8D8D-04B2-4C50-9EF7-033B7B0BEA8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E579D54-EB17-4FC5-BAEF-E0C1D425836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7"/>
            <a:ext cx="2369047" cy="1750877"/>
          </a:xfrm>
        </p:spPr>
        <p:txBody>
          <a:bodyPr anchor="b"/>
          <a:lstStyle>
            <a:lvl1pPr algn="l">
              <a:defRPr sz="2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3" y="411410"/>
            <a:ext cx="4025504" cy="8818962"/>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400"/>
            </a:lvl1pPr>
            <a:lvl2pPr marL="478180" indent="0">
              <a:buNone/>
              <a:defRPr sz="1200"/>
            </a:lvl2pPr>
            <a:lvl3pPr marL="956360" indent="0">
              <a:buNone/>
              <a:defRPr sz="1100"/>
            </a:lvl3pPr>
            <a:lvl4pPr marL="1434540" indent="0">
              <a:buNone/>
              <a:defRPr sz="1000"/>
            </a:lvl4pPr>
            <a:lvl5pPr marL="1912720" indent="0">
              <a:buNone/>
              <a:defRPr sz="1000"/>
            </a:lvl5pPr>
            <a:lvl6pPr marL="2390901" indent="0">
              <a:buNone/>
              <a:defRPr sz="1000"/>
            </a:lvl6pPr>
            <a:lvl7pPr marL="2869081" indent="0">
              <a:buNone/>
              <a:defRPr sz="1000"/>
            </a:lvl7pPr>
            <a:lvl8pPr marL="3347262" indent="0">
              <a:buNone/>
              <a:defRPr sz="1000"/>
            </a:lvl8pPr>
            <a:lvl9pPr marL="3825442" indent="0">
              <a:buNone/>
              <a:defRPr sz="10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285A6AF-3632-44F0-B05B-CDE7CAE8E9B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7"/>
            <a:ext cx="4320540" cy="853912"/>
          </a:xfrm>
        </p:spPr>
        <p:txBody>
          <a:bodyPr anchor="b"/>
          <a:lstStyle>
            <a:lvl1pPr algn="l">
              <a:defRPr sz="2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6" y="923276"/>
            <a:ext cx="4320540" cy="6199823"/>
          </a:xfrm>
        </p:spPr>
        <p:txBody>
          <a:bodyPr/>
          <a:lstStyle>
            <a:lvl1pPr marL="0" indent="0">
              <a:buNone/>
              <a:defRPr sz="3400"/>
            </a:lvl1pPr>
            <a:lvl2pPr marL="478180" indent="0">
              <a:buNone/>
              <a:defRPr sz="2900"/>
            </a:lvl2pPr>
            <a:lvl3pPr marL="956360" indent="0">
              <a:buNone/>
              <a:defRPr sz="2500"/>
            </a:lvl3pPr>
            <a:lvl4pPr marL="1434540" indent="0">
              <a:buNone/>
              <a:defRPr sz="2100"/>
            </a:lvl4pPr>
            <a:lvl5pPr marL="1912720" indent="0">
              <a:buNone/>
              <a:defRPr sz="2100"/>
            </a:lvl5pPr>
            <a:lvl6pPr marL="2390901" indent="0">
              <a:buNone/>
              <a:defRPr sz="2100"/>
            </a:lvl6pPr>
            <a:lvl7pPr marL="2869081" indent="0">
              <a:buNone/>
              <a:defRPr sz="2100"/>
            </a:lvl7pPr>
            <a:lvl8pPr marL="3347262" indent="0">
              <a:buNone/>
              <a:defRPr sz="2100"/>
            </a:lvl8pPr>
            <a:lvl9pPr marL="3825442" indent="0">
              <a:buNone/>
              <a:defRPr sz="2100"/>
            </a:lvl9pPr>
          </a:lstStyle>
          <a:p>
            <a:pPr lvl="0"/>
            <a:endParaRPr lang="ja-JP" altLang="en-US" noProof="0" smtClean="0"/>
          </a:p>
        </p:txBody>
      </p:sp>
      <p:sp>
        <p:nvSpPr>
          <p:cNvPr id="4" name="テキスト プレースホルダ 3"/>
          <p:cNvSpPr>
            <a:spLocks noGrp="1"/>
          </p:cNvSpPr>
          <p:nvPr>
            <p:ph type="body" sz="half" idx="2"/>
          </p:nvPr>
        </p:nvSpPr>
        <p:spPr>
          <a:xfrm>
            <a:off x="1411426" y="8087038"/>
            <a:ext cx="4320540" cy="1212696"/>
          </a:xfrm>
        </p:spPr>
        <p:txBody>
          <a:bodyPr/>
          <a:lstStyle>
            <a:lvl1pPr marL="0" indent="0">
              <a:buNone/>
              <a:defRPr sz="1400"/>
            </a:lvl1pPr>
            <a:lvl2pPr marL="478180" indent="0">
              <a:buNone/>
              <a:defRPr sz="1200"/>
            </a:lvl2pPr>
            <a:lvl3pPr marL="956360" indent="0">
              <a:buNone/>
              <a:defRPr sz="1100"/>
            </a:lvl3pPr>
            <a:lvl4pPr marL="1434540" indent="0">
              <a:buNone/>
              <a:defRPr sz="1000"/>
            </a:lvl4pPr>
            <a:lvl5pPr marL="1912720" indent="0">
              <a:buNone/>
              <a:defRPr sz="1000"/>
            </a:lvl5pPr>
            <a:lvl6pPr marL="2390901" indent="0">
              <a:buNone/>
              <a:defRPr sz="1000"/>
            </a:lvl6pPr>
            <a:lvl7pPr marL="2869081" indent="0">
              <a:buNone/>
              <a:defRPr sz="1000"/>
            </a:lvl7pPr>
            <a:lvl8pPr marL="3347262" indent="0">
              <a:buNone/>
              <a:defRPr sz="1000"/>
            </a:lvl8pPr>
            <a:lvl9pPr marL="3825442" indent="0">
              <a:buNone/>
              <a:defRPr sz="10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589FAB-631F-44F6-88B8-E7B1C63FD6EB}"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60045" y="413801"/>
            <a:ext cx="6480810" cy="1722173"/>
          </a:xfrm>
          <a:prstGeom prst="rect">
            <a:avLst/>
          </a:prstGeom>
          <a:noFill/>
          <a:ln w="9525">
            <a:noFill/>
            <a:miter lim="800000"/>
            <a:headEnd/>
            <a:tailEnd/>
          </a:ln>
        </p:spPr>
        <p:txBody>
          <a:bodyPr vert="horz" wrap="square" lIns="95636" tIns="47818" rIns="95636" bIns="4781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360045" y="2411043"/>
            <a:ext cx="6480810" cy="6819328"/>
          </a:xfrm>
          <a:prstGeom prst="rect">
            <a:avLst/>
          </a:prstGeom>
          <a:noFill/>
          <a:ln w="9525">
            <a:noFill/>
            <a:miter lim="800000"/>
            <a:headEnd/>
            <a:tailEnd/>
          </a:ln>
        </p:spPr>
        <p:txBody>
          <a:bodyPr vert="horz" wrap="square" lIns="95636" tIns="47818" rIns="95636" bIns="4781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60045" y="9409762"/>
            <a:ext cx="1680210" cy="717573"/>
          </a:xfrm>
          <a:prstGeom prst="rect">
            <a:avLst/>
          </a:prstGeom>
          <a:noFill/>
          <a:ln w="9525">
            <a:noFill/>
            <a:miter lim="800000"/>
            <a:headEnd/>
            <a:tailEnd/>
          </a:ln>
          <a:effectLst/>
        </p:spPr>
        <p:txBody>
          <a:bodyPr vert="horz" wrap="square" lIns="95636" tIns="47818" rIns="95636" bIns="47818" numCol="1" anchor="t" anchorCtr="0" compatLnSpc="1">
            <a:prstTxWarp prst="textNoShape">
              <a:avLst/>
            </a:prstTxWarp>
          </a:bodyPr>
          <a:lstStyle>
            <a:lvl1pPr algn="l">
              <a:defRPr sz="1400" u="none"/>
            </a:lvl1pPr>
          </a:lstStyle>
          <a:p>
            <a:pPr>
              <a:defRPr/>
            </a:pPr>
            <a:endParaRPr lang="en-US" altLang="ja-JP"/>
          </a:p>
        </p:txBody>
      </p:sp>
      <p:sp>
        <p:nvSpPr>
          <p:cNvPr id="1029" name="Rectangle 5"/>
          <p:cNvSpPr>
            <a:spLocks noGrp="1" noChangeArrowheads="1"/>
          </p:cNvSpPr>
          <p:nvPr>
            <p:ph type="ftr" sz="quarter" idx="3"/>
          </p:nvPr>
        </p:nvSpPr>
        <p:spPr bwMode="auto">
          <a:xfrm>
            <a:off x="2460308" y="9409762"/>
            <a:ext cx="2280285" cy="717573"/>
          </a:xfrm>
          <a:prstGeom prst="rect">
            <a:avLst/>
          </a:prstGeom>
          <a:noFill/>
          <a:ln w="9525">
            <a:noFill/>
            <a:miter lim="800000"/>
            <a:headEnd/>
            <a:tailEnd/>
          </a:ln>
          <a:effectLst/>
        </p:spPr>
        <p:txBody>
          <a:bodyPr vert="horz" wrap="square" lIns="95636" tIns="47818" rIns="95636" bIns="47818" numCol="1" anchor="t" anchorCtr="0" compatLnSpc="1">
            <a:prstTxWarp prst="textNoShape">
              <a:avLst/>
            </a:prstTxWarp>
          </a:bodyPr>
          <a:lstStyle>
            <a:lvl1pPr>
              <a:defRPr sz="1400" u="none"/>
            </a:lvl1pPr>
          </a:lstStyle>
          <a:p>
            <a:pPr>
              <a:defRPr/>
            </a:pPr>
            <a:endParaRPr lang="en-US" altLang="ja-JP"/>
          </a:p>
        </p:txBody>
      </p:sp>
      <p:sp>
        <p:nvSpPr>
          <p:cNvPr id="1030" name="Rectangle 6"/>
          <p:cNvSpPr>
            <a:spLocks noGrp="1" noChangeArrowheads="1"/>
          </p:cNvSpPr>
          <p:nvPr>
            <p:ph type="sldNum" sz="quarter" idx="4"/>
          </p:nvPr>
        </p:nvSpPr>
        <p:spPr bwMode="auto">
          <a:xfrm>
            <a:off x="5160645" y="9409762"/>
            <a:ext cx="1680210" cy="717573"/>
          </a:xfrm>
          <a:prstGeom prst="rect">
            <a:avLst/>
          </a:prstGeom>
          <a:noFill/>
          <a:ln w="9525">
            <a:noFill/>
            <a:miter lim="800000"/>
            <a:headEnd/>
            <a:tailEnd/>
          </a:ln>
          <a:effectLst/>
        </p:spPr>
        <p:txBody>
          <a:bodyPr vert="horz" wrap="square" lIns="95636" tIns="47818" rIns="95636" bIns="47818" numCol="1" anchor="t" anchorCtr="0" compatLnSpc="1">
            <a:prstTxWarp prst="textNoShape">
              <a:avLst/>
            </a:prstTxWarp>
          </a:bodyPr>
          <a:lstStyle>
            <a:lvl1pPr algn="r">
              <a:defRPr sz="1400" u="none"/>
            </a:lvl1pPr>
          </a:lstStyle>
          <a:p>
            <a:pPr>
              <a:defRPr/>
            </a:pPr>
            <a:fld id="{14A5110B-7299-4FF3-B2E3-52DB070900E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kumimoji="1" sz="4600">
          <a:solidFill>
            <a:schemeClr val="tx2"/>
          </a:solidFill>
          <a:latin typeface="+mj-lt"/>
          <a:ea typeface="+mj-ea"/>
          <a:cs typeface="+mj-cs"/>
        </a:defRPr>
      </a:lvl1pPr>
      <a:lvl2pPr algn="ctr" rtl="0" eaLnBrk="0" fontAlgn="base" hangingPunct="0">
        <a:spcBef>
          <a:spcPct val="0"/>
        </a:spcBef>
        <a:spcAft>
          <a:spcPct val="0"/>
        </a:spcAft>
        <a:defRPr kumimoji="1" sz="46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6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6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600">
          <a:solidFill>
            <a:schemeClr val="tx2"/>
          </a:solidFill>
          <a:latin typeface="Arial" charset="0"/>
          <a:ea typeface="ＭＳ Ｐゴシック" pitchFamily="50" charset="-128"/>
        </a:defRPr>
      </a:lvl5pPr>
      <a:lvl6pPr marL="478180" algn="ctr" rtl="0" fontAlgn="base">
        <a:spcBef>
          <a:spcPct val="0"/>
        </a:spcBef>
        <a:spcAft>
          <a:spcPct val="0"/>
        </a:spcAft>
        <a:defRPr kumimoji="1" sz="4600">
          <a:solidFill>
            <a:schemeClr val="tx2"/>
          </a:solidFill>
          <a:latin typeface="Arial" charset="0"/>
          <a:ea typeface="ＭＳ Ｐゴシック" pitchFamily="50" charset="-128"/>
        </a:defRPr>
      </a:lvl6pPr>
      <a:lvl7pPr marL="956360" algn="ctr" rtl="0" fontAlgn="base">
        <a:spcBef>
          <a:spcPct val="0"/>
        </a:spcBef>
        <a:spcAft>
          <a:spcPct val="0"/>
        </a:spcAft>
        <a:defRPr kumimoji="1" sz="4600">
          <a:solidFill>
            <a:schemeClr val="tx2"/>
          </a:solidFill>
          <a:latin typeface="Arial" charset="0"/>
          <a:ea typeface="ＭＳ Ｐゴシック" pitchFamily="50" charset="-128"/>
        </a:defRPr>
      </a:lvl7pPr>
      <a:lvl8pPr marL="1434540" algn="ctr" rtl="0" fontAlgn="base">
        <a:spcBef>
          <a:spcPct val="0"/>
        </a:spcBef>
        <a:spcAft>
          <a:spcPct val="0"/>
        </a:spcAft>
        <a:defRPr kumimoji="1" sz="4600">
          <a:solidFill>
            <a:schemeClr val="tx2"/>
          </a:solidFill>
          <a:latin typeface="Arial" charset="0"/>
          <a:ea typeface="ＭＳ Ｐゴシック" pitchFamily="50" charset="-128"/>
        </a:defRPr>
      </a:lvl8pPr>
      <a:lvl9pPr marL="1912720" algn="ctr" rtl="0" fontAlgn="base">
        <a:spcBef>
          <a:spcPct val="0"/>
        </a:spcBef>
        <a:spcAft>
          <a:spcPct val="0"/>
        </a:spcAft>
        <a:defRPr kumimoji="1" sz="4600">
          <a:solidFill>
            <a:schemeClr val="tx2"/>
          </a:solidFill>
          <a:latin typeface="Arial" charset="0"/>
          <a:ea typeface="ＭＳ Ｐゴシック" pitchFamily="50" charset="-128"/>
        </a:defRPr>
      </a:lvl9pPr>
    </p:titleStyle>
    <p:bodyStyle>
      <a:lvl1pPr marL="358635" indent="-358635" algn="l" rtl="0" eaLnBrk="0" fontAlgn="base" hangingPunct="0">
        <a:spcBef>
          <a:spcPct val="20000"/>
        </a:spcBef>
        <a:spcAft>
          <a:spcPct val="0"/>
        </a:spcAft>
        <a:buChar char="•"/>
        <a:defRPr kumimoji="1" sz="3400">
          <a:solidFill>
            <a:schemeClr val="tx1"/>
          </a:solidFill>
          <a:latin typeface="+mn-lt"/>
          <a:ea typeface="+mn-ea"/>
          <a:cs typeface="+mn-cs"/>
        </a:defRPr>
      </a:lvl1pPr>
      <a:lvl2pPr marL="777043" indent="-298862" algn="l" rtl="0" eaLnBrk="0" fontAlgn="base" hangingPunct="0">
        <a:spcBef>
          <a:spcPct val="20000"/>
        </a:spcBef>
        <a:spcAft>
          <a:spcPct val="0"/>
        </a:spcAft>
        <a:buChar char="–"/>
        <a:defRPr kumimoji="1" sz="2900">
          <a:solidFill>
            <a:schemeClr val="tx1"/>
          </a:solidFill>
          <a:latin typeface="+mn-lt"/>
          <a:ea typeface="+mn-ea"/>
        </a:defRPr>
      </a:lvl2pPr>
      <a:lvl3pPr marL="1195451" indent="-239091" algn="l" rtl="0" eaLnBrk="0" fontAlgn="base" hangingPunct="0">
        <a:spcBef>
          <a:spcPct val="20000"/>
        </a:spcBef>
        <a:spcAft>
          <a:spcPct val="0"/>
        </a:spcAft>
        <a:buChar char="•"/>
        <a:defRPr kumimoji="1" sz="2500">
          <a:solidFill>
            <a:schemeClr val="tx1"/>
          </a:solidFill>
          <a:latin typeface="+mn-lt"/>
          <a:ea typeface="+mn-ea"/>
        </a:defRPr>
      </a:lvl3pPr>
      <a:lvl4pPr marL="1673631" indent="-239091" algn="l" rtl="0" eaLnBrk="0" fontAlgn="base" hangingPunct="0">
        <a:spcBef>
          <a:spcPct val="20000"/>
        </a:spcBef>
        <a:spcAft>
          <a:spcPct val="0"/>
        </a:spcAft>
        <a:buChar char="–"/>
        <a:defRPr kumimoji="1" sz="2100">
          <a:solidFill>
            <a:schemeClr val="tx1"/>
          </a:solidFill>
          <a:latin typeface="+mn-lt"/>
          <a:ea typeface="+mn-ea"/>
        </a:defRPr>
      </a:lvl4pPr>
      <a:lvl5pPr marL="2151811" indent="-239091" algn="l" rtl="0" eaLnBrk="0" fontAlgn="base" hangingPunct="0">
        <a:spcBef>
          <a:spcPct val="20000"/>
        </a:spcBef>
        <a:spcAft>
          <a:spcPct val="0"/>
        </a:spcAft>
        <a:buChar char="»"/>
        <a:defRPr kumimoji="1" sz="2100">
          <a:solidFill>
            <a:schemeClr val="tx1"/>
          </a:solidFill>
          <a:latin typeface="+mn-lt"/>
          <a:ea typeface="+mn-ea"/>
        </a:defRPr>
      </a:lvl5pPr>
      <a:lvl6pPr marL="2629991" indent="-239091" algn="l" rtl="0" fontAlgn="base">
        <a:spcBef>
          <a:spcPct val="20000"/>
        </a:spcBef>
        <a:spcAft>
          <a:spcPct val="0"/>
        </a:spcAft>
        <a:buChar char="»"/>
        <a:defRPr kumimoji="1" sz="2100">
          <a:solidFill>
            <a:schemeClr val="tx1"/>
          </a:solidFill>
          <a:latin typeface="+mn-lt"/>
          <a:ea typeface="+mn-ea"/>
        </a:defRPr>
      </a:lvl6pPr>
      <a:lvl7pPr marL="3108171" indent="-239091" algn="l" rtl="0" fontAlgn="base">
        <a:spcBef>
          <a:spcPct val="20000"/>
        </a:spcBef>
        <a:spcAft>
          <a:spcPct val="0"/>
        </a:spcAft>
        <a:buChar char="»"/>
        <a:defRPr kumimoji="1" sz="2100">
          <a:solidFill>
            <a:schemeClr val="tx1"/>
          </a:solidFill>
          <a:latin typeface="+mn-lt"/>
          <a:ea typeface="+mn-ea"/>
        </a:defRPr>
      </a:lvl7pPr>
      <a:lvl8pPr marL="3586351" indent="-239091" algn="l" rtl="0" fontAlgn="base">
        <a:spcBef>
          <a:spcPct val="20000"/>
        </a:spcBef>
        <a:spcAft>
          <a:spcPct val="0"/>
        </a:spcAft>
        <a:buChar char="»"/>
        <a:defRPr kumimoji="1" sz="2100">
          <a:solidFill>
            <a:schemeClr val="tx1"/>
          </a:solidFill>
          <a:latin typeface="+mn-lt"/>
          <a:ea typeface="+mn-ea"/>
        </a:defRPr>
      </a:lvl8pPr>
      <a:lvl9pPr marL="4064532" indent="-239091"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6360" rtl="0" eaLnBrk="1" latinLnBrk="0" hangingPunct="1">
        <a:defRPr kumimoji="1" sz="1900" kern="1200">
          <a:solidFill>
            <a:schemeClr val="tx1"/>
          </a:solidFill>
          <a:latin typeface="+mn-lt"/>
          <a:ea typeface="+mn-ea"/>
          <a:cs typeface="+mn-cs"/>
        </a:defRPr>
      </a:lvl1pPr>
      <a:lvl2pPr marL="478180" algn="l" defTabSz="956360" rtl="0" eaLnBrk="1" latinLnBrk="0" hangingPunct="1">
        <a:defRPr kumimoji="1" sz="1900" kern="1200">
          <a:solidFill>
            <a:schemeClr val="tx1"/>
          </a:solidFill>
          <a:latin typeface="+mn-lt"/>
          <a:ea typeface="+mn-ea"/>
          <a:cs typeface="+mn-cs"/>
        </a:defRPr>
      </a:lvl2pPr>
      <a:lvl3pPr marL="956360" algn="l" defTabSz="956360" rtl="0" eaLnBrk="1" latinLnBrk="0" hangingPunct="1">
        <a:defRPr kumimoji="1" sz="1900" kern="1200">
          <a:solidFill>
            <a:schemeClr val="tx1"/>
          </a:solidFill>
          <a:latin typeface="+mn-lt"/>
          <a:ea typeface="+mn-ea"/>
          <a:cs typeface="+mn-cs"/>
        </a:defRPr>
      </a:lvl3pPr>
      <a:lvl4pPr marL="1434540" algn="l" defTabSz="956360" rtl="0" eaLnBrk="1" latinLnBrk="0" hangingPunct="1">
        <a:defRPr kumimoji="1" sz="1900" kern="1200">
          <a:solidFill>
            <a:schemeClr val="tx1"/>
          </a:solidFill>
          <a:latin typeface="+mn-lt"/>
          <a:ea typeface="+mn-ea"/>
          <a:cs typeface="+mn-cs"/>
        </a:defRPr>
      </a:lvl4pPr>
      <a:lvl5pPr marL="1912720" algn="l" defTabSz="956360" rtl="0" eaLnBrk="1" latinLnBrk="0" hangingPunct="1">
        <a:defRPr kumimoji="1" sz="1900" kern="1200">
          <a:solidFill>
            <a:schemeClr val="tx1"/>
          </a:solidFill>
          <a:latin typeface="+mn-lt"/>
          <a:ea typeface="+mn-ea"/>
          <a:cs typeface="+mn-cs"/>
        </a:defRPr>
      </a:lvl5pPr>
      <a:lvl6pPr marL="2390901" algn="l" defTabSz="956360" rtl="0" eaLnBrk="1" latinLnBrk="0" hangingPunct="1">
        <a:defRPr kumimoji="1" sz="1900" kern="1200">
          <a:solidFill>
            <a:schemeClr val="tx1"/>
          </a:solidFill>
          <a:latin typeface="+mn-lt"/>
          <a:ea typeface="+mn-ea"/>
          <a:cs typeface="+mn-cs"/>
        </a:defRPr>
      </a:lvl6pPr>
      <a:lvl7pPr marL="2869081" algn="l" defTabSz="956360" rtl="0" eaLnBrk="1" latinLnBrk="0" hangingPunct="1">
        <a:defRPr kumimoji="1" sz="1900" kern="1200">
          <a:solidFill>
            <a:schemeClr val="tx1"/>
          </a:solidFill>
          <a:latin typeface="+mn-lt"/>
          <a:ea typeface="+mn-ea"/>
          <a:cs typeface="+mn-cs"/>
        </a:defRPr>
      </a:lvl7pPr>
      <a:lvl8pPr marL="3347262" algn="l" defTabSz="956360" rtl="0" eaLnBrk="1" latinLnBrk="0" hangingPunct="1">
        <a:defRPr kumimoji="1" sz="1900" kern="1200">
          <a:solidFill>
            <a:schemeClr val="tx1"/>
          </a:solidFill>
          <a:latin typeface="+mn-lt"/>
          <a:ea typeface="+mn-ea"/>
          <a:cs typeface="+mn-cs"/>
        </a:defRPr>
      </a:lvl8pPr>
      <a:lvl9pPr marL="3825442" algn="l" defTabSz="95636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www.jeed.or.jp/elderly/subsidy/" TargetMode="External"/><Relationship Id="rId2" Type="http://schemas.openxmlformats.org/officeDocument/2006/relationships/hyperlink" Target="http://www.mhlw.go.jp/seisakunitsuite/bunya/koyou_roudou/koyou/koureisha/index.html" TargetMode="External"/><Relationship Id="rId1" Type="http://schemas.openxmlformats.org/officeDocument/2006/relationships/slideLayout" Target="../slideLayouts/slideLayout7.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556334" y="9790508"/>
            <a:ext cx="5700313" cy="304129"/>
          </a:xfrm>
          <a:prstGeom prst="rect">
            <a:avLst/>
          </a:prstGeom>
        </p:spPr>
        <p:txBody>
          <a:bodyPr wrap="square" lIns="87828" tIns="43914" rIns="87828" bIns="43914">
            <a:spAutoFit/>
          </a:bodyPr>
          <a:lstStyle/>
          <a:p>
            <a:pPr algn="l">
              <a:defRPr/>
            </a:pPr>
            <a:r>
              <a:rPr lang="ja-JP" altLang="en-US" sz="1400" b="1" u="none" kern="10" dirty="0" smtClean="0">
                <a:ln w="9525">
                  <a:noFill/>
                  <a:round/>
                  <a:headEnd/>
                  <a:tailEnd/>
                </a:ln>
                <a:latin typeface="メイリオ" panose="020B0604030504040204" pitchFamily="50" charset="-128"/>
                <a:ea typeface="メイリオ" panose="020B0604030504040204" pitchFamily="50" charset="-128"/>
                <a:cs typeface="メイリオ" panose="020B0604030504040204" pitchFamily="50" charset="-128"/>
              </a:rPr>
              <a:t>独立行政法人 高齢</a:t>
            </a:r>
            <a:r>
              <a:rPr lang="ja-JP" altLang="en-US" sz="1400" b="1" u="none" kern="10" dirty="0">
                <a:ln w="9525">
                  <a:noFill/>
                  <a:round/>
                  <a:headEnd/>
                  <a:tailEnd/>
                </a:ln>
                <a:latin typeface="メイリオ" panose="020B0604030504040204" pitchFamily="50" charset="-128"/>
                <a:ea typeface="メイリオ" panose="020B0604030504040204" pitchFamily="50" charset="-128"/>
                <a:cs typeface="メイリオ" panose="020B0604030504040204" pitchFamily="50" charset="-128"/>
              </a:rPr>
              <a:t>・障害・求職者雇用支援機構</a:t>
            </a:r>
          </a:p>
        </p:txBody>
      </p:sp>
      <p:sp>
        <p:nvSpPr>
          <p:cNvPr id="15" name="正方形/長方形 14"/>
          <p:cNvSpPr/>
          <p:nvPr/>
        </p:nvSpPr>
        <p:spPr>
          <a:xfrm>
            <a:off x="1001688" y="9799329"/>
            <a:ext cx="1437108" cy="304129"/>
          </a:xfrm>
          <a:prstGeom prst="rect">
            <a:avLst/>
          </a:prstGeom>
        </p:spPr>
        <p:txBody>
          <a:bodyPr wrap="square" lIns="87828" tIns="43914" rIns="87828" bIns="43914">
            <a:spAutoFit/>
          </a:bodyPr>
          <a:lstStyle/>
          <a:p>
            <a:pPr algn="l"/>
            <a:r>
              <a:rPr lang="ja-JP" altLang="en-US" sz="1400" b="1" u="none" kern="10" dirty="0">
                <a:ln w="9525">
                  <a:noFill/>
                  <a:round/>
                  <a:headEnd/>
                  <a:tailEnd/>
                </a:ln>
                <a:latin typeface="メイリオ" panose="020B0604030504040204" pitchFamily="50" charset="-128"/>
                <a:ea typeface="メイリオ" panose="020B0604030504040204" pitchFamily="50" charset="-128"/>
                <a:cs typeface="メイリオ" panose="020B0604030504040204" pitchFamily="50" charset="-128"/>
              </a:rPr>
              <a:t>厚生労働省</a:t>
            </a:r>
          </a:p>
        </p:txBody>
      </p:sp>
      <p:graphicFrame>
        <p:nvGraphicFramePr>
          <p:cNvPr id="18435" name="Object 17"/>
          <p:cNvGraphicFramePr>
            <a:graphicFrameLocks noChangeAspect="1"/>
          </p:cNvGraphicFramePr>
          <p:nvPr>
            <p:extLst>
              <p:ext uri="{D42A27DB-BD31-4B8C-83A1-F6EECF244321}">
                <p14:modId xmlns:p14="http://schemas.microsoft.com/office/powerpoint/2010/main" val="3474763629"/>
              </p:ext>
            </p:extLst>
          </p:nvPr>
        </p:nvGraphicFramePr>
        <p:xfrm>
          <a:off x="2232298" y="9807899"/>
          <a:ext cx="320536" cy="245508"/>
        </p:xfrm>
        <a:graphic>
          <a:graphicData uri="http://schemas.openxmlformats.org/presentationml/2006/ole">
            <mc:AlternateContent xmlns:mc="http://schemas.openxmlformats.org/markup-compatibility/2006">
              <mc:Choice xmlns:v="urn:schemas-microsoft-com:vml" Requires="v">
                <p:oleObj spid="_x0000_s26636" name="Picture" r:id="rId4" imgW="474840" imgH="358560" progId="Word.Picture.8">
                  <p:embed/>
                </p:oleObj>
              </mc:Choice>
              <mc:Fallback>
                <p:oleObj name="Picture" r:id="rId4" imgW="474840" imgH="358560" progId="Word.Picture.8">
                  <p:embed/>
                  <p:pic>
                    <p:nvPicPr>
                      <p:cNvPr id="0" name=""/>
                      <p:cNvPicPr>
                        <a:picLocks noChangeAspect="1" noChangeArrowheads="1"/>
                      </p:cNvPicPr>
                      <p:nvPr/>
                    </p:nvPicPr>
                    <p:blipFill>
                      <a:blip r:embed="rId5"/>
                      <a:srcRect/>
                      <a:stretch>
                        <a:fillRect/>
                      </a:stretch>
                    </p:blipFill>
                    <p:spPr bwMode="auto">
                      <a:xfrm>
                        <a:off x="2232298" y="9807899"/>
                        <a:ext cx="320536" cy="245508"/>
                      </a:xfrm>
                      <a:prstGeom prst="rect">
                        <a:avLst/>
                      </a:prstGeom>
                      <a:noFill/>
                      <a:extLst/>
                    </p:spPr>
                  </p:pic>
                </p:oleObj>
              </mc:Fallback>
            </mc:AlternateContent>
          </a:graphicData>
        </a:graphic>
      </p:graphicFrame>
      <p:sp>
        <p:nvSpPr>
          <p:cNvPr id="29" name="正方形/長方形 28"/>
          <p:cNvSpPr/>
          <p:nvPr/>
        </p:nvSpPr>
        <p:spPr bwMode="auto">
          <a:xfrm>
            <a:off x="144066" y="298144"/>
            <a:ext cx="7109420" cy="295867"/>
          </a:xfrm>
          <a:prstGeom prst="rect">
            <a:avLst/>
          </a:prstGeom>
          <a:noFill/>
          <a:ln w="9525" cap="flat" cmpd="sng" algn="ctr">
            <a:noFill/>
            <a:prstDash val="solid"/>
            <a:round/>
            <a:headEnd type="none" w="med" len="med"/>
            <a:tailEnd type="none" w="med" len="med"/>
          </a:ln>
          <a:effectLst/>
        </p:spPr>
        <p:txBody>
          <a:bodyPr vert="horz" wrap="none" lIns="87828" tIns="43914" rIns="87828" bIns="43914" numCol="1" rtlCol="0" anchor="ctr" anchorCtr="0" compatLnSpc="1">
            <a:prstTxWarp prst="textNoShape">
              <a:avLst/>
            </a:prstTxWarp>
          </a:bodyPr>
          <a:lstStyle/>
          <a:p>
            <a:pPr algn="l" defTabSz="878281"/>
            <a:r>
              <a:rPr lang="en-US" altLang="ja-JP" sz="1200" b="1" u="none" dirty="0" smtClean="0">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歳以降の定年引上げや継続雇用制度の導入を</a:t>
            </a:r>
            <a:r>
              <a:rPr lang="ja-JP" altLang="en-US" sz="1200" b="1" u="none" dirty="0">
                <a:latin typeface="メイリオ" panose="020B0604030504040204" pitchFamily="50" charset="-128"/>
                <a:ea typeface="メイリオ" panose="020B0604030504040204" pitchFamily="50" charset="-128"/>
                <a:cs typeface="メイリオ" panose="020B0604030504040204" pitchFamily="50" charset="-128"/>
              </a:rPr>
              <a:t>検討している</a:t>
            </a:r>
            <a:r>
              <a:rPr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事業主の皆さまへ</a:t>
            </a:r>
            <a:endParaRPr lang="ja-JP" altLang="en-US" sz="1200" b="1" u="none"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6" name="グループ化 35"/>
          <p:cNvGrpSpPr/>
          <p:nvPr/>
        </p:nvGrpSpPr>
        <p:grpSpPr>
          <a:xfrm>
            <a:off x="-240381" y="-306089"/>
            <a:ext cx="7680154" cy="566301"/>
            <a:chOff x="-252413" y="-279140"/>
            <a:chExt cx="8064501" cy="586050"/>
          </a:xfrm>
        </p:grpSpPr>
        <p:grpSp>
          <p:nvGrpSpPr>
            <p:cNvPr id="25" name="Group 2"/>
            <p:cNvGrpSpPr>
              <a:grpSpLocks/>
            </p:cNvGrpSpPr>
            <p:nvPr/>
          </p:nvGrpSpPr>
          <p:grpSpPr bwMode="auto">
            <a:xfrm>
              <a:off x="-252413" y="-197916"/>
              <a:ext cx="8064501" cy="504826"/>
              <a:chOff x="-397" y="-397"/>
              <a:chExt cx="12700" cy="794"/>
            </a:xfrm>
          </p:grpSpPr>
          <p:sp>
            <p:nvSpPr>
              <p:cNvPr id="26" name="AutoShape 3"/>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7" name="AutoShape 5"/>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28" name="図 27"/>
            <p:cNvPicPr>
              <a:picLocks noChangeAspect="1" noChangeArrowheads="1"/>
            </p:cNvPicPr>
            <p:nvPr/>
          </p:nvPicPr>
          <p:blipFill>
            <a:blip r:embed="rId6" cstate="print"/>
            <a:srcRect/>
            <a:stretch>
              <a:fillRect/>
            </a:stretch>
          </p:blipFill>
          <p:spPr bwMode="auto">
            <a:xfrm>
              <a:off x="396255" y="-279140"/>
              <a:ext cx="501650" cy="558279"/>
            </a:xfrm>
            <a:prstGeom prst="rect">
              <a:avLst/>
            </a:prstGeom>
            <a:noFill/>
            <a:ln w="9525">
              <a:noFill/>
              <a:miter lim="800000"/>
              <a:headEnd/>
              <a:tailEnd/>
            </a:ln>
          </p:spPr>
        </p:pic>
      </p:grpSp>
      <p:grpSp>
        <p:nvGrpSpPr>
          <p:cNvPr id="30" name="グループ化 29"/>
          <p:cNvGrpSpPr/>
          <p:nvPr/>
        </p:nvGrpSpPr>
        <p:grpSpPr>
          <a:xfrm>
            <a:off x="-255468" y="10116844"/>
            <a:ext cx="7680153" cy="486279"/>
            <a:chOff x="-457200" y="10460086"/>
            <a:chExt cx="8064500" cy="503238"/>
          </a:xfrm>
        </p:grpSpPr>
        <p:grpSp>
          <p:nvGrpSpPr>
            <p:cNvPr id="31" name="Group 6"/>
            <p:cNvGrpSpPr>
              <a:grpSpLocks/>
            </p:cNvGrpSpPr>
            <p:nvPr/>
          </p:nvGrpSpPr>
          <p:grpSpPr bwMode="auto">
            <a:xfrm>
              <a:off x="-457200" y="10460086"/>
              <a:ext cx="8064500" cy="503238"/>
              <a:chOff x="-397" y="16443"/>
              <a:chExt cx="12700" cy="794"/>
            </a:xfrm>
          </p:grpSpPr>
          <p:sp>
            <p:nvSpPr>
              <p:cNvPr id="34" name="AutoShape 7"/>
              <p:cNvSpPr>
                <a:spLocks noChangeArrowheads="1"/>
              </p:cNvSpPr>
              <p:nvPr/>
            </p:nvSpPr>
            <p:spPr bwMode="auto">
              <a:xfrm>
                <a:off x="-397" y="16443"/>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5" name="AutoShape 9"/>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33" name="図 1"/>
            <p:cNvPicPr>
              <a:picLocks noChangeAspect="1" noChangeArrowheads="1"/>
            </p:cNvPicPr>
            <p:nvPr/>
          </p:nvPicPr>
          <p:blipFill>
            <a:blip r:embed="rId6" cstate="print"/>
            <a:srcRect/>
            <a:stretch>
              <a:fillRect/>
            </a:stretch>
          </p:blipFill>
          <p:spPr bwMode="auto">
            <a:xfrm rot="10800000">
              <a:off x="6444927" y="10477038"/>
              <a:ext cx="503237" cy="360362"/>
            </a:xfrm>
            <a:prstGeom prst="rect">
              <a:avLst/>
            </a:prstGeom>
            <a:noFill/>
            <a:ln w="9525">
              <a:noFill/>
              <a:miter lim="800000"/>
              <a:headEnd/>
              <a:tailEnd/>
            </a:ln>
          </p:spPr>
        </p:pic>
      </p:grpSp>
      <p:sp>
        <p:nvSpPr>
          <p:cNvPr id="8" name="正方形/長方形 7"/>
          <p:cNvSpPr/>
          <p:nvPr/>
        </p:nvSpPr>
        <p:spPr bwMode="auto">
          <a:xfrm>
            <a:off x="1" y="522003"/>
            <a:ext cx="7200850" cy="726925"/>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rot="0" spcFirstLastPara="0" vertOverflow="overflow" horzOverflow="overflow" vert="horz" wrap="none" lIns="0" tIns="72000" rIns="72000" bIns="72000" numCol="1" spcCol="0" rtlCol="0" fromWordArt="0" anchor="b" anchorCtr="0" forceAA="0" compatLnSpc="1">
            <a:prstTxWarp prst="textNoShape">
              <a:avLst/>
            </a:prstTxWarp>
            <a:noAutofit/>
          </a:bodyPr>
          <a:lstStyle/>
          <a:p>
            <a:r>
              <a:rPr lang="en-US" altLang="ja-JP" sz="3100" b="1" u="none"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100" b="1" u="none"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1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31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歳超雇用推進助成</a:t>
            </a:r>
            <a:r>
              <a:rPr lang="ja-JP" altLang="en-US" sz="3100" b="1" u="none"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金 </a:t>
            </a:r>
            <a:r>
              <a:rPr lang="en-US" altLang="ja-JP" sz="31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1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3100" b="1" u="none"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p>
        </p:txBody>
      </p:sp>
      <p:sp>
        <p:nvSpPr>
          <p:cNvPr id="42" name="Text Box 594"/>
          <p:cNvSpPr txBox="1">
            <a:spLocks noChangeArrowheads="1"/>
          </p:cNvSpPr>
          <p:nvPr/>
        </p:nvSpPr>
        <p:spPr bwMode="auto">
          <a:xfrm>
            <a:off x="252078" y="7830815"/>
            <a:ext cx="6758324" cy="1361429"/>
          </a:xfrm>
          <a:prstGeom prst="rect">
            <a:avLst/>
          </a:prstGeom>
          <a:solidFill>
            <a:schemeClr val="accent6">
              <a:lumMod val="20000"/>
              <a:lumOff val="80000"/>
            </a:schemeClr>
          </a:solidFill>
          <a:ln w="6350">
            <a:solidFill>
              <a:schemeClr val="accent6">
                <a:lumMod val="75000"/>
              </a:schemeClr>
            </a:solidFill>
            <a:prstDash val="dash"/>
            <a:miter lim="800000"/>
            <a:headEnd/>
            <a:tailEnd/>
          </a:ln>
          <a:effectLst/>
          <a:extLst/>
        </p:spPr>
        <p:txBody>
          <a:bodyPr rot="0" vert="horz" wrap="square" lIns="72000" tIns="36000" rIns="72000" bIns="36000" anchor="t" anchorCtr="0" upright="1">
            <a:noAutofit/>
          </a:bodyPr>
          <a:lstStyle/>
          <a:p>
            <a:pPr algn="l">
              <a:lnSpc>
                <a:spcPts val="1200"/>
              </a:lnSpc>
              <a:spcAft>
                <a:spcPts val="0"/>
              </a:spcAft>
            </a:pPr>
            <a:endParaRPr lang="en-US" altLang="ja-JP" sz="1050" u="none"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1116174" y="7916870"/>
            <a:ext cx="5902416" cy="1308050"/>
          </a:xfrm>
          <a:prstGeom prst="rect">
            <a:avLst/>
          </a:prstGeom>
          <a:noFill/>
        </p:spPr>
        <p:txBody>
          <a:bodyPr wrap="square" rtlCol="0">
            <a:spAutoFit/>
          </a:bodyPr>
          <a:lstStyle/>
          <a:p>
            <a:pPr marL="126000" indent="-126000" algn="l">
              <a:lnSpc>
                <a:spcPts val="1300"/>
              </a:lnSpc>
              <a:spcBef>
                <a:spcPts val="0"/>
              </a:spcBef>
            </a:pP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・助成金の申請に関して、（独）高齢</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・障害・求職者雇用支援</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機構が調査をしたり、報告を求める場合があります。期限までに機構</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求める書類が提出</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されない</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助成金は支給しません。</a:t>
            </a:r>
          </a:p>
          <a:p>
            <a:pPr marL="126000" indent="-126000" algn="l">
              <a:spcBef>
                <a:spcPts val="0"/>
              </a:spcBef>
            </a:pPr>
            <a:endParaRPr lang="en-US" altLang="ja-JP" sz="6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lgn="l">
              <a:lnSpc>
                <a:spcPts val="1300"/>
              </a:lnSpc>
              <a:spcBef>
                <a:spcPts val="0"/>
              </a:spcBef>
            </a:pP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不正受給を行った事業主は助成金の返還を求められることがあります</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、不正を</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行った</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主名を機構のホームページ</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で公表し、悪質な場合は刑事事件と</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して告発</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することが</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a:t>
            </a:r>
          </a:p>
          <a:p>
            <a:pPr marL="126000" indent="-126000" algn="l">
              <a:spcBef>
                <a:spcPts val="0"/>
              </a:spcBef>
            </a:pPr>
            <a:endParaRPr lang="en-US" altLang="ja-JP" sz="6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6000" indent="-126000" algn="l">
              <a:lnSpc>
                <a:spcPts val="1300"/>
              </a:lnSpc>
              <a:spcBef>
                <a:spcPts val="0"/>
              </a:spcBef>
            </a:pP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機構に提出した書類や添付資料の写しなど</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は、支給</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決定されたときから５年間保存</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しなければ</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なりません</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bwMode="auto">
          <a:xfrm>
            <a:off x="288084" y="1458143"/>
            <a:ext cx="792086" cy="324000"/>
          </a:xfrm>
          <a:prstGeom prst="roundRect">
            <a:avLst>
              <a:gd name="adj" fmla="val 8454"/>
            </a:avLst>
          </a:prstGeom>
          <a:solidFill>
            <a:schemeClr val="accent4">
              <a:lumMod val="20000"/>
              <a:lumOff val="80000"/>
            </a:schemeClr>
          </a:solidFill>
          <a:ln w="9525" cap="flat" cmpd="sng" algn="ctr">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eaLnBrk="0" hangingPunct="0">
              <a:spcBef>
                <a:spcPct val="20000"/>
              </a:spcBef>
            </a:pPr>
            <a:r>
              <a:rPr lang="ja-JP" altLang="en-US"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概要</a:t>
            </a:r>
            <a:endParaRPr lang="en-US" altLang="ja-JP"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5" name="テキスト ボックス 44"/>
          <p:cNvSpPr txBox="1"/>
          <p:nvPr/>
        </p:nvSpPr>
        <p:spPr>
          <a:xfrm>
            <a:off x="1080170" y="1386099"/>
            <a:ext cx="6029550" cy="784830"/>
          </a:xfrm>
          <a:prstGeom prst="rect">
            <a:avLst/>
          </a:prstGeom>
          <a:noFill/>
        </p:spPr>
        <p:txBody>
          <a:bodyPr wrap="square" rtlCol="0">
            <a:spAutoFit/>
          </a:bodyPr>
          <a:lstStyle/>
          <a:p>
            <a:pPr algn="l">
              <a:lnSpc>
                <a:spcPts val="1800"/>
              </a:lnSpc>
            </a:pPr>
            <a:r>
              <a:rPr lang="en-US" altLang="zh-TW" sz="1200" b="1" u="none" dirty="0" smtClean="0">
                <a:latin typeface="メイリオ" panose="020B0604030504040204" pitchFamily="50" charset="-128"/>
                <a:ea typeface="メイリオ" panose="020B0604030504040204" pitchFamily="50" charset="-128"/>
                <a:cs typeface="メイリオ" panose="020B0604030504040204" pitchFamily="50" charset="-128"/>
              </a:rPr>
              <a:t>｢65</a:t>
            </a:r>
            <a:r>
              <a:rPr lang="zh-TW" altLang="en-US" sz="1200" b="1" u="none" dirty="0">
                <a:latin typeface="メイリオ" panose="020B0604030504040204" pitchFamily="50" charset="-128"/>
                <a:ea typeface="メイリオ" panose="020B0604030504040204" pitchFamily="50" charset="-128"/>
                <a:cs typeface="メイリオ" panose="020B0604030504040204" pitchFamily="50" charset="-128"/>
              </a:rPr>
              <a:t>歳超雇用推進</a:t>
            </a:r>
            <a:r>
              <a:rPr lang="zh-TW"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en-US" altLang="zh-TW" sz="1200" b="1"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は、高齢者の雇用促進を目的として、</a:t>
            </a:r>
            <a:r>
              <a:rPr kumimoji="1"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65</a:t>
            </a:r>
            <a:r>
              <a:rPr kumimoji="1"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歳以上への定年の引上げ</a:t>
            </a:r>
            <a:r>
              <a:rPr kumimoji="1" lang="ja-JP" altLang="en-US" sz="1200" u="non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定年の定めの廃止</a:t>
            </a:r>
            <a:r>
              <a:rPr kumimoji="1" lang="ja-JP" altLang="en-US" sz="1200" u="non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希望者全員を対象とする</a:t>
            </a:r>
            <a:r>
              <a:rPr kumimoji="1"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66</a:t>
            </a:r>
            <a:r>
              <a:rPr kumimoji="1"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歳以上の継続雇用制度の導入</a:t>
            </a:r>
            <a:r>
              <a:rPr kumimoji="1"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のいずれかを導入した事業主に対して行う助成制度です。</a:t>
            </a:r>
            <a:endParaRPr kumimoji="1" lang="ja-JP" altLang="en-US" sz="1200" b="1" u="non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bwMode="auto">
          <a:xfrm>
            <a:off x="288083" y="2178187"/>
            <a:ext cx="792087" cy="324000"/>
          </a:xfrm>
          <a:prstGeom prst="roundRect">
            <a:avLst>
              <a:gd name="adj" fmla="val 8454"/>
            </a:avLst>
          </a:prstGeom>
          <a:solidFill>
            <a:schemeClr val="accent4">
              <a:lumMod val="20000"/>
              <a:lumOff val="80000"/>
            </a:schemeClr>
          </a:solidFill>
          <a:ln w="9525" cap="flat" cmpd="sng" algn="ctr">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eaLnBrk="0" hangingPunct="0">
              <a:spcBef>
                <a:spcPct val="20000"/>
              </a:spcBef>
            </a:pPr>
            <a:r>
              <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支給額</a:t>
            </a:r>
            <a:endParaRPr lang="en-US" altLang="ja-JP"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7" name="テキスト ボックス 46"/>
          <p:cNvSpPr txBox="1"/>
          <p:nvPr/>
        </p:nvSpPr>
        <p:spPr>
          <a:xfrm>
            <a:off x="1080170" y="2225224"/>
            <a:ext cx="5714275" cy="276999"/>
          </a:xfrm>
          <a:prstGeom prst="rect">
            <a:avLst/>
          </a:prstGeom>
          <a:noFill/>
        </p:spPr>
        <p:txBody>
          <a:bodyPr wrap="square" rtlCol="0">
            <a:spAutoFit/>
          </a:bodyPr>
          <a:lstStyle/>
          <a:p>
            <a:pPr algn="l"/>
            <a:r>
              <a:rPr kumimoji="1"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定年引上げ等の措置の内容に応じて、下表の金額を支給します。</a:t>
            </a:r>
            <a:endParaRPr kumimoji="1" lang="ja-JP" altLang="en-US" sz="1200" u="none"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143136930"/>
              </p:ext>
            </p:extLst>
          </p:nvPr>
        </p:nvGraphicFramePr>
        <p:xfrm>
          <a:off x="432098" y="2587922"/>
          <a:ext cx="6589416" cy="856176"/>
        </p:xfrm>
        <a:graphic>
          <a:graphicData uri="http://schemas.openxmlformats.org/drawingml/2006/table">
            <a:tbl>
              <a:tblPr>
                <a:tableStyleId>{5940675A-B579-460E-94D1-54222C63F5DA}</a:tableStyleId>
              </a:tblPr>
              <a:tblGrid>
                <a:gridCol w="1202492"/>
                <a:gridCol w="2040954"/>
                <a:gridCol w="1821900"/>
                <a:gridCol w="1524070"/>
              </a:tblGrid>
              <a:tr h="203718">
                <a:tc rowSpan="2">
                  <a:txBody>
                    <a:bodyPr/>
                    <a:lstStyle/>
                    <a:p>
                      <a:pPr algn="ctr" rtl="0" fontAlgn="ctr"/>
                      <a:r>
                        <a:rPr lang="en-US" altLang="ja-JP"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歳への</a:t>
                      </a:r>
                      <a:endParaRPr lang="en-US" altLang="ja-JP"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定年引上げ</a:t>
                      </a: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36000" marB="0" anchor="ctr">
                    <a:solidFill>
                      <a:schemeClr val="accent6">
                        <a:lumMod val="60000"/>
                        <a:lumOff val="40000"/>
                      </a:schemeClr>
                    </a:solidFill>
                  </a:tcPr>
                </a:tc>
                <a:tc rowSpan="2">
                  <a:txBody>
                    <a:bodyPr/>
                    <a:lstStyle/>
                    <a:p>
                      <a:pPr algn="ctr" rtl="0" fontAlgn="ctr"/>
                      <a:r>
                        <a:rPr lang="en-US" altLang="ja-JP"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050" b="1"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50" b="1"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歳以上への定年引上げ</a:t>
                      </a:r>
                      <a:r>
                        <a:rPr lang="en-US" altLang="ja-JP" sz="105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b="1"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または、定年の定めの廃止</a:t>
                      </a:r>
                      <a:endParaRPr lang="ja-JP" altLang="en-US" sz="1050" b="1"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36000" marB="0" anchor="ctr">
                    <a:solidFill>
                      <a:schemeClr val="accent6">
                        <a:lumMod val="60000"/>
                        <a:lumOff val="40000"/>
                      </a:schemeClr>
                    </a:solidFill>
                  </a:tcPr>
                </a:tc>
                <a:tc gridSpan="2">
                  <a:txBody>
                    <a:bodyPr/>
                    <a:lstStyle/>
                    <a:p>
                      <a:pPr algn="ctr" rtl="0" fontAlgn="ctr"/>
                      <a:r>
                        <a:rPr lang="ja-JP" altLang="en-US" sz="105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希望者全員を対象と</a:t>
                      </a:r>
                      <a:r>
                        <a:rPr lang="ja-JP" altLang="en-US"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する継続</a:t>
                      </a:r>
                      <a:r>
                        <a:rPr lang="ja-JP" altLang="en-US" sz="105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雇用制度の</a:t>
                      </a:r>
                      <a:r>
                        <a:rPr lang="ja-JP" altLang="en-US"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導入</a:t>
                      </a: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36000" marB="0" anchor="ctr">
                    <a:solidFill>
                      <a:schemeClr val="accent6">
                        <a:lumMod val="60000"/>
                        <a:lumOff val="40000"/>
                      </a:schemeClr>
                    </a:solidFill>
                  </a:tcPr>
                </a:tc>
                <a:tc hMerge="1">
                  <a:txBody>
                    <a:bodyPr/>
                    <a:lstStyle/>
                    <a:p>
                      <a:pPr algn="l" rtl="0" fontAlgn="ct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solidFill>
                      <a:schemeClr val="accent6">
                        <a:lumMod val="60000"/>
                        <a:lumOff val="40000"/>
                      </a:schemeClr>
                    </a:solidFill>
                  </a:tcPr>
                </a:tc>
              </a:tr>
              <a:tr h="227759">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altLang="ja-JP" sz="105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a:t>
                      </a:r>
                      <a:r>
                        <a:rPr lang="ja-JP" altLang="en-US" sz="105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r>
                        <a:rPr lang="en-US" altLang="ja-JP" sz="105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a:t>
                      </a:r>
                      <a:r>
                        <a:rPr lang="ja-JP" altLang="en-US" sz="1050" b="1"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36000" marB="0" anchor="ctr">
                    <a:solidFill>
                      <a:schemeClr val="accent6">
                        <a:lumMod val="60000"/>
                        <a:lumOff val="40000"/>
                      </a:schemeClr>
                    </a:solidFill>
                  </a:tcPr>
                </a:tc>
                <a:tc>
                  <a:txBody>
                    <a:bodyPr/>
                    <a:lstStyle/>
                    <a:p>
                      <a:pPr algn="ctr" rtl="0" fontAlgn="ctr"/>
                      <a:r>
                        <a:rPr lang="en-US" altLang="ja-JP"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105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歳以上</a:t>
                      </a:r>
                      <a:endParaRPr lang="ja-JP" altLang="en-US" sz="105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36000" marB="0" anchor="ctr">
                    <a:solidFill>
                      <a:schemeClr val="accent6">
                        <a:lumMod val="60000"/>
                        <a:lumOff val="40000"/>
                      </a:schemeClr>
                    </a:solidFill>
                  </a:tcPr>
                </a:tc>
              </a:tr>
              <a:tr h="424699">
                <a:tc>
                  <a:txBody>
                    <a:bodyPr/>
                    <a:lstStyle/>
                    <a:p>
                      <a:pPr algn="ctr" rtl="0" fontAlgn="ctr"/>
                      <a:r>
                        <a:rPr lang="en-US" altLang="ja-JP" sz="1800" b="1" u="none" strike="noStrike" dirty="0" smtClean="0">
                          <a:effectLst/>
                        </a:rPr>
                        <a:t>100</a:t>
                      </a:r>
                      <a:r>
                        <a:rPr lang="ja-JP" altLang="en-US" sz="1800" b="1" u="none" strike="noStrike" dirty="0" smtClean="0">
                          <a:effectLst/>
                        </a:rPr>
                        <a:t>万円</a:t>
                      </a:r>
                      <a:endParaRPr lang="en-US" altLang="ja-JP"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rtl="0" fontAlgn="ctr"/>
                      <a:r>
                        <a:rPr lang="en-US" altLang="ja-JP" sz="1800" b="1" u="none" strike="noStrike" dirty="0" smtClean="0">
                          <a:effectLst/>
                        </a:rPr>
                        <a:t>120</a:t>
                      </a:r>
                      <a:r>
                        <a:rPr lang="ja-JP" altLang="en-US" sz="1800" b="1" u="none" strike="noStrike" dirty="0" smtClean="0">
                          <a:effectLst/>
                        </a:rPr>
                        <a:t>万円</a:t>
                      </a:r>
                      <a:endParaRPr lang="en-US" altLang="ja-JP"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rtl="0" fontAlgn="ctr"/>
                      <a:r>
                        <a:rPr lang="en-US" altLang="ja-JP" sz="1800" b="1" u="none" strike="noStrike" dirty="0" smtClean="0">
                          <a:effectLst/>
                        </a:rPr>
                        <a:t>60</a:t>
                      </a:r>
                      <a:r>
                        <a:rPr lang="ja-JP" altLang="en-US" sz="1800" b="1" u="none" strike="noStrike" dirty="0" smtClean="0">
                          <a:effectLst/>
                        </a:rPr>
                        <a:t>万円</a:t>
                      </a:r>
                      <a:endParaRPr lang="en-US" altLang="ja-JP"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rtl="0" fontAlgn="ctr"/>
                      <a:r>
                        <a:rPr lang="en-US" altLang="ja-JP" sz="1800" b="1" u="none" strike="noStrike" dirty="0" smtClean="0">
                          <a:effectLst/>
                        </a:rPr>
                        <a:t>80</a:t>
                      </a:r>
                      <a:r>
                        <a:rPr lang="ja-JP" altLang="en-US" sz="1800" b="1" u="none" strike="noStrike" dirty="0" smtClean="0">
                          <a:effectLst/>
                        </a:rPr>
                        <a:t>万円</a:t>
                      </a:r>
                      <a:endParaRPr lang="en-US" altLang="ja-JP" sz="18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r>
            </a:tbl>
          </a:graphicData>
        </a:graphic>
      </p:graphicFrame>
      <p:sp>
        <p:nvSpPr>
          <p:cNvPr id="49" name="テキスト ボックス 48"/>
          <p:cNvSpPr txBox="1"/>
          <p:nvPr/>
        </p:nvSpPr>
        <p:spPr>
          <a:xfrm>
            <a:off x="324086" y="3444098"/>
            <a:ext cx="6929400" cy="246221"/>
          </a:xfrm>
          <a:prstGeom prst="rect">
            <a:avLst/>
          </a:prstGeom>
          <a:noFill/>
        </p:spPr>
        <p:txBody>
          <a:bodyPr wrap="square" rtlCol="0">
            <a:spAutoFit/>
          </a:bodyPr>
          <a:lstStyle/>
          <a:p>
            <a:pPr algn="l"/>
            <a:r>
              <a:rPr kumimoji="1" lang="en-US" altLang="ja-JP"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定年引上げと継続雇用制度の導入を合わせて実施した場合でも、支給額は定年引上げを実施した際の額となります。</a:t>
            </a:r>
            <a:endParaRPr kumimoji="1" lang="ja-JP" altLang="en-US" sz="1000" u="non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1314400" y="5850595"/>
            <a:ext cx="5850076" cy="1928733"/>
          </a:xfrm>
          <a:prstGeom prst="rect">
            <a:avLst/>
          </a:prstGeom>
        </p:spPr>
        <p:txBody>
          <a:bodyPr wrap="square">
            <a:spAutoFit/>
          </a:bodyPr>
          <a:lstStyle/>
          <a:p>
            <a:pPr algn="l">
              <a:spcBef>
                <a:spcPts val="400"/>
              </a:spcBef>
            </a:pP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制度を規定した</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際に経費を要した事業主</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である</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400"/>
              </a:spcBef>
            </a:pP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制度を規定した</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協約</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就業</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規則を整備して</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事業主であること</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98000" indent="-198000" algn="l">
              <a:spcBef>
                <a:spcPts val="400"/>
              </a:spcBef>
            </a:pP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制度</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の実施日から起算して１年前の日から支給</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申請日の</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前日までの間に</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、高年齢者雇用安定法第８条</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第９条</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規定に</a:t>
            </a:r>
            <a:r>
              <a:rPr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違反していないこと</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98000" indent="-198000" algn="l">
              <a:spcBef>
                <a:spcPts val="400"/>
              </a:spcBef>
            </a:pP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申請日の前日において、当該事業主に１年</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以上継続</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して雇用されている</a:t>
            </a:r>
            <a:r>
              <a:rPr lang="en-US" altLang="ja-JP" sz="1200" u="none"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歳以上</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の雇用保険被保険者</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200" u="none" dirty="0">
                <a:latin typeface="メイリオ" panose="020B0604030504040204" pitchFamily="50" charset="-128"/>
                <a:ea typeface="メイリオ" panose="020B0604030504040204" pitchFamily="50" charset="-128"/>
                <a:cs typeface="メイリオ" panose="020B0604030504040204" pitchFamily="50" charset="-128"/>
              </a:rPr>
              <a:t>１人以上いる</a:t>
            </a:r>
            <a:r>
              <a:rPr lang="ja-JP"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7675" indent="-447675" algn="l">
              <a:spcBef>
                <a:spcPts val="0"/>
              </a:spcBef>
            </a:pP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）短期雇用特例被保険者および日雇労働被</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保険者を</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除き、期間の定めのない労働契約を締結する労働者</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定年後に継続雇用制度により引き続き雇用されている者に限ります。</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400"/>
              </a:spcBef>
            </a:pPr>
            <a:r>
              <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上記の他にも支給要件があります。</a:t>
            </a:r>
            <a:endParaRPr lang="en-US" altLang="ja-JP" sz="1200" u="none"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3" name="図 52"/>
          <p:cNvPicPr>
            <a:picLocks noChangeAspect="1" noChangeArrowheads="1"/>
          </p:cNvPicPr>
          <p:nvPr/>
        </p:nvPicPr>
        <p:blipFill>
          <a:blip r:embed="rId7" cstate="print"/>
          <a:srcRect/>
          <a:stretch>
            <a:fillRect/>
          </a:stretch>
        </p:blipFill>
        <p:spPr bwMode="auto">
          <a:xfrm>
            <a:off x="739339" y="9759061"/>
            <a:ext cx="298289" cy="335575"/>
          </a:xfrm>
          <a:prstGeom prst="rect">
            <a:avLst/>
          </a:prstGeom>
          <a:noFill/>
          <a:ln w="9525">
            <a:noFill/>
            <a:miter lim="800000"/>
            <a:headEnd/>
            <a:tailEnd/>
          </a:ln>
        </p:spPr>
      </p:pic>
      <p:sp>
        <p:nvSpPr>
          <p:cNvPr id="55" name="正方形/長方形 54"/>
          <p:cNvSpPr/>
          <p:nvPr/>
        </p:nvSpPr>
        <p:spPr bwMode="auto">
          <a:xfrm>
            <a:off x="468102" y="3924363"/>
            <a:ext cx="6542300" cy="1823696"/>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36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56" name="Rectangle 111"/>
          <p:cNvSpPr>
            <a:spLocks noChangeArrowheads="1"/>
          </p:cNvSpPr>
          <p:nvPr/>
        </p:nvSpPr>
        <p:spPr bwMode="auto">
          <a:xfrm>
            <a:off x="1190977" y="4235891"/>
            <a:ext cx="5289793" cy="288032"/>
          </a:xfrm>
          <a:prstGeom prst="rect">
            <a:avLst/>
          </a:prstGeom>
          <a:solidFill>
            <a:schemeClr val="accent6">
              <a:lumMod val="75000"/>
            </a:schemeClr>
          </a:solidFill>
          <a:ln w="3175">
            <a:solidFill>
              <a:schemeClr val="accent6">
                <a:lumMod val="75000"/>
              </a:schemeClr>
            </a:solidFill>
            <a:prstDash val="sysDot"/>
            <a:headEnd/>
            <a:tailEnd/>
          </a:ln>
          <a:effectLst/>
          <a:scene3d>
            <a:camera prst="orthographicFront">
              <a:rot lat="0" lon="0" rev="0"/>
            </a:camera>
            <a:lightRig rig="glow" dir="t">
              <a:rot lat="0" lon="0" rev="4800000"/>
            </a:lightRig>
          </a:scene3d>
          <a:sp3d prstMaterial="matte"/>
        </p:spPr>
        <p:style>
          <a:lnRef idx="2">
            <a:schemeClr val="accent3"/>
          </a:lnRef>
          <a:fillRef idx="1">
            <a:schemeClr val="lt1"/>
          </a:fillRef>
          <a:effectRef idx="0">
            <a:schemeClr val="accent3"/>
          </a:effectRef>
          <a:fontRef idx="minor">
            <a:schemeClr val="dk1"/>
          </a:fontRef>
        </p:style>
        <p:txBody>
          <a:bodyPr wrap="none" lIns="72000" tIns="72000" rIns="72000" bIns="72000" anchor="t"/>
          <a:lstStyle/>
          <a:p>
            <a:endParaRPr lang="en-US" altLang="ja-JP"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b="1" u="none"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テキスト ボックス 56"/>
          <p:cNvSpPr txBox="1"/>
          <p:nvPr/>
        </p:nvSpPr>
        <p:spPr>
          <a:xfrm>
            <a:off x="1116174" y="4282928"/>
            <a:ext cx="5289793" cy="276999"/>
          </a:xfrm>
          <a:prstGeom prst="rect">
            <a:avLst/>
          </a:prstGeom>
          <a:noFill/>
        </p:spPr>
        <p:txBody>
          <a:bodyPr wrap="square" rtlCol="0">
            <a:spAutoFit/>
          </a:bodyPr>
          <a:lstStyle/>
          <a:p>
            <a:r>
              <a:rPr kumimoji="1" lang="ja-JP" altLang="en-US"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　業　主</a:t>
            </a:r>
            <a:endParaRPr kumimoji="1" lang="ja-JP" altLang="en-US" sz="1200" b="1" u="none"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下矢印 58"/>
          <p:cNvSpPr/>
          <p:nvPr/>
        </p:nvSpPr>
        <p:spPr bwMode="auto">
          <a:xfrm>
            <a:off x="3343240" y="4579716"/>
            <a:ext cx="288000" cy="540000"/>
          </a:xfrm>
          <a:prstGeom prst="downArrow">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36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60" name="上矢印 59"/>
          <p:cNvSpPr/>
          <p:nvPr/>
        </p:nvSpPr>
        <p:spPr bwMode="auto">
          <a:xfrm>
            <a:off x="3888482" y="4559987"/>
            <a:ext cx="288000" cy="540000"/>
          </a:xfrm>
          <a:prstGeom prst="upArrow">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36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61" name="正方形/長方形 60"/>
          <p:cNvSpPr/>
          <p:nvPr/>
        </p:nvSpPr>
        <p:spPr>
          <a:xfrm>
            <a:off x="4248522" y="4669409"/>
            <a:ext cx="1908212" cy="353094"/>
          </a:xfrm>
          <a:prstGeom prst="rect">
            <a:avLst/>
          </a:prstGeom>
          <a:noFill/>
          <a:ln w="3175">
            <a:noFill/>
            <a:prstDash val="sysDot"/>
            <a:headEnd/>
            <a:tailEnd/>
          </a:ln>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none" lIns="72000" tIns="72000" rIns="72000" bIns="36000" anchor="ctr"/>
          <a:lstStyle/>
          <a:p>
            <a:pPr algn="l">
              <a:lnSpc>
                <a:spcPts val="1600"/>
              </a:lnSpc>
            </a:pPr>
            <a:r>
              <a:rPr lang="ja-JP" altLang="en-US" sz="12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支給審査</a:t>
            </a:r>
            <a:endParaRPr lang="en-US" altLang="ja-JP" sz="12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600"/>
              </a:lnSpc>
            </a:pPr>
            <a:r>
              <a:rPr lang="ja-JP" altLang="en-US" sz="12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支給決定</a:t>
            </a:r>
            <a:endParaRPr lang="en-US" altLang="ja-JP" sz="12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2361616" y="4622353"/>
            <a:ext cx="806786" cy="261610"/>
          </a:xfrm>
          <a:prstGeom prst="rect">
            <a:avLst/>
          </a:prstGeom>
          <a:noFill/>
          <a:ln w="3175">
            <a:noFill/>
            <a:prstDash val="sysDot"/>
            <a:headEnd/>
            <a:tailEnd/>
          </a:ln>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none" lIns="72000" tIns="72000" rIns="72000" bIns="36000" anchor="ctr"/>
          <a:lstStyle/>
          <a:p>
            <a:r>
              <a:rPr lang="ja-JP" altLang="en-US" sz="12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支給申請</a:t>
            </a:r>
            <a:endParaRPr lang="en-US" altLang="ja-JP" sz="12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008162" y="4882075"/>
            <a:ext cx="2469688" cy="253916"/>
          </a:xfrm>
          <a:prstGeom prst="rect">
            <a:avLst/>
          </a:prstGeom>
        </p:spPr>
        <p:txBody>
          <a:bodyPr wrap="square">
            <a:spAutoFit/>
          </a:bodyPr>
          <a:lstStyle/>
          <a:p>
            <a:pPr algn="l"/>
            <a:r>
              <a:rPr lang="ja-JP" altLang="en-US" sz="1000" b="1" u="none"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定年引上げ等実施後２カ月以内に申請</a:t>
            </a:r>
            <a:endParaRPr lang="ja-JP" altLang="en-US" sz="1000" b="1" u="none"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bwMode="auto">
          <a:xfrm>
            <a:off x="288083" y="3762363"/>
            <a:ext cx="1800200" cy="324000"/>
          </a:xfrm>
          <a:prstGeom prst="roundRect">
            <a:avLst/>
          </a:prstGeom>
          <a:solidFill>
            <a:schemeClr val="accent4">
              <a:lumMod val="20000"/>
              <a:lumOff val="80000"/>
            </a:schemeClr>
          </a:solidFill>
          <a:ln w="9525" cap="flat" cmpd="sng" algn="ctr">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eaLnBrk="0" hangingPunct="0">
              <a:spcBef>
                <a:spcPts val="0"/>
              </a:spcBef>
            </a:pPr>
            <a:r>
              <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受給</a:t>
            </a:r>
            <a:r>
              <a:rPr lang="ja-JP" altLang="en-US"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手続きの</a:t>
            </a:r>
            <a:r>
              <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流れ</a:t>
            </a:r>
          </a:p>
        </p:txBody>
      </p:sp>
      <p:sp>
        <p:nvSpPr>
          <p:cNvPr id="65" name="正方形/長方形 64"/>
          <p:cNvSpPr/>
          <p:nvPr/>
        </p:nvSpPr>
        <p:spPr bwMode="auto">
          <a:xfrm>
            <a:off x="1190977" y="5171995"/>
            <a:ext cx="5289793" cy="432048"/>
          </a:xfrm>
          <a:prstGeom prst="rect">
            <a:avLst/>
          </a:prstGeom>
          <a:solidFill>
            <a:schemeClr val="accent1">
              <a:lumMod val="20000"/>
              <a:lumOff val="80000"/>
            </a:schemeClr>
          </a:solidFill>
          <a:ln w="9525" cap="flat" cmpd="sng" algn="ctr">
            <a:solidFill>
              <a:srgbClr val="0000FF"/>
            </a:solidFill>
            <a:prstDash val="solid"/>
            <a:round/>
            <a:headEnd type="none" w="med" len="med"/>
            <a:tailEnd type="none" w="med" len="med"/>
          </a:ln>
          <a:effectLst/>
        </p:spPr>
        <p:txBody>
          <a:bodyPr vert="horz" wrap="none" lIns="91440" tIns="7200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36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66" name="テキスト ボックス 65"/>
          <p:cNvSpPr txBox="1"/>
          <p:nvPr/>
        </p:nvSpPr>
        <p:spPr>
          <a:xfrm>
            <a:off x="1190977" y="5189472"/>
            <a:ext cx="5289793" cy="384721"/>
          </a:xfrm>
          <a:prstGeom prst="rect">
            <a:avLst/>
          </a:prstGeom>
          <a:noFill/>
          <a:ln>
            <a:noFill/>
          </a:ln>
        </p:spPr>
        <p:txBody>
          <a:bodyPr wrap="square" bIns="0" rtlCol="0">
            <a:spAutoFit/>
          </a:bodyPr>
          <a:lstStyle/>
          <a:p>
            <a:r>
              <a:rPr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独立行政法人　高齢</a:t>
            </a:r>
            <a:r>
              <a:rPr lang="ja-JP" altLang="en-US" sz="1200" b="1" u="none" dirty="0">
                <a:latin typeface="メイリオ" panose="020B0604030504040204" pitchFamily="50" charset="-128"/>
                <a:ea typeface="メイリオ" panose="020B0604030504040204" pitchFamily="50" charset="-128"/>
                <a:cs typeface="メイリオ" panose="020B0604030504040204" pitchFamily="50" charset="-128"/>
              </a:rPr>
              <a:t>・障害・求職者雇用支援</a:t>
            </a:r>
            <a:r>
              <a:rPr lang="ja-JP" altLang="en-US" sz="1200" b="1" u="none" dirty="0" smtClean="0">
                <a:latin typeface="メイリオ" panose="020B0604030504040204" pitchFamily="50" charset="-128"/>
                <a:ea typeface="メイリオ" panose="020B0604030504040204" pitchFamily="50" charset="-128"/>
                <a:cs typeface="メイリオ" panose="020B0604030504040204" pitchFamily="50" charset="-128"/>
              </a:rPr>
              <a:t>機構</a:t>
            </a:r>
            <a:endParaRPr lang="en-US" altLang="ja-JP" sz="1200" u="none"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（申請は</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、主たる雇用保険適用</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事業所の所在</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する支部</a:t>
            </a:r>
            <a:r>
              <a:rPr lang="ja-JP" altLang="en-US" sz="1000" u="none" dirty="0">
                <a:latin typeface="メイリオ" panose="020B0604030504040204" pitchFamily="50" charset="-128"/>
                <a:ea typeface="メイリオ" panose="020B0604030504040204" pitchFamily="50" charset="-128"/>
                <a:cs typeface="メイリオ" panose="020B0604030504040204" pitchFamily="50" charset="-128"/>
              </a:rPr>
              <a:t>：高齢・障害者</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業務課）</a:t>
            </a:r>
            <a:endParaRPr lang="en-US" altLang="ja-JP" sz="1000" u="non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円/楕円 1"/>
          <p:cNvSpPr/>
          <p:nvPr/>
        </p:nvSpPr>
        <p:spPr bwMode="auto">
          <a:xfrm>
            <a:off x="297184" y="5886598"/>
            <a:ext cx="1008113" cy="1008113"/>
          </a:xfrm>
          <a:prstGeom prst="ellipse">
            <a:avLst/>
          </a:prstGeom>
          <a:solidFill>
            <a:schemeClr val="accent4">
              <a:lumMod val="20000"/>
              <a:lumOff val="80000"/>
            </a:schemeClr>
          </a:solidFill>
          <a:ln w="9525" cap="flat" cmpd="sng" algn="ctr">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lstStyle/>
          <a:p>
            <a:pPr algn="l" eaLnBrk="0" hangingPunct="0">
              <a:spcBef>
                <a:spcPct val="20000"/>
              </a:spcBef>
            </a:pPr>
            <a:endPar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1" name="角丸四角形 40"/>
          <p:cNvSpPr/>
          <p:nvPr/>
        </p:nvSpPr>
        <p:spPr bwMode="auto">
          <a:xfrm>
            <a:off x="295511" y="6030615"/>
            <a:ext cx="967475" cy="648072"/>
          </a:xfrm>
          <a:prstGeom prst="roundRect">
            <a:avLst>
              <a:gd name="adj" fmla="val 8454"/>
            </a:avLst>
          </a:prstGeom>
          <a:noFill/>
          <a:ln w="635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lstStyle/>
          <a:p>
            <a:pPr eaLnBrk="0" hangingPunct="0">
              <a:spcBef>
                <a:spcPts val="0"/>
              </a:spcBef>
            </a:pPr>
            <a:r>
              <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主</a:t>
            </a:r>
            <a:r>
              <a:rPr lang="ja-JP" altLang="en-US"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な</a:t>
            </a:r>
            <a:endParaRPr lang="en-US" altLang="ja-JP"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pPr eaLnBrk="0" hangingPunct="0">
              <a:spcBef>
                <a:spcPts val="0"/>
              </a:spcBef>
            </a:pPr>
            <a:r>
              <a:rPr lang="ja-JP" altLang="en-US" sz="1600" u="none" kern="0" dirty="0" smtClean="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支給</a:t>
            </a:r>
            <a:r>
              <a:rPr lang="ja-JP" altLang="en-US" sz="1600" u="none" kern="0" dirty="0">
                <a:solidFill>
                  <a:schemeClr val="accent4">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要件</a:t>
            </a:r>
          </a:p>
        </p:txBody>
      </p:sp>
      <p:sp>
        <p:nvSpPr>
          <p:cNvPr id="52" name="円/楕円 51"/>
          <p:cNvSpPr/>
          <p:nvPr/>
        </p:nvSpPr>
        <p:spPr bwMode="auto">
          <a:xfrm>
            <a:off x="360178" y="7958099"/>
            <a:ext cx="792000" cy="792000"/>
          </a:xfrm>
          <a:prstGeom prst="ellipse">
            <a:avLst/>
          </a:prstGeom>
          <a:solidFill>
            <a:schemeClr val="bg1"/>
          </a:solidFill>
          <a:ln w="12700" cap="flat" cmpd="sng" algn="ctr">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eaLnBrk="0" hangingPunct="0">
              <a:lnSpc>
                <a:spcPts val="1800"/>
              </a:lnSpc>
              <a:spcBef>
                <a:spcPts val="0"/>
              </a:spcBef>
            </a:pPr>
            <a:r>
              <a:rPr lang="ja-JP" altLang="en-US" sz="1500" u="none" kern="0" dirty="0" smtClean="0">
                <a:solidFill>
                  <a:schemeClr val="accent6">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注意</a:t>
            </a:r>
            <a:endParaRPr lang="en-US" altLang="ja-JP" sz="1500" u="none" kern="0" dirty="0" smtClean="0">
              <a:solidFill>
                <a:schemeClr val="accent6">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pPr eaLnBrk="0" hangingPunct="0">
              <a:lnSpc>
                <a:spcPts val="1800"/>
              </a:lnSpc>
              <a:spcBef>
                <a:spcPts val="0"/>
              </a:spcBef>
            </a:pPr>
            <a:r>
              <a:rPr lang="ja-JP" altLang="en-US" sz="1500" u="none" kern="0" dirty="0">
                <a:solidFill>
                  <a:schemeClr val="accent6">
                    <a:lumMod val="75000"/>
                  </a:schemeClr>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事項</a:t>
            </a:r>
          </a:p>
        </p:txBody>
      </p:sp>
      <p:sp>
        <p:nvSpPr>
          <p:cNvPr id="54" name="テキスト ボックス 53"/>
          <p:cNvSpPr txBox="1"/>
          <p:nvPr/>
        </p:nvSpPr>
        <p:spPr>
          <a:xfrm>
            <a:off x="216074" y="9230905"/>
            <a:ext cx="6922886" cy="400110"/>
          </a:xfrm>
          <a:prstGeom prst="rect">
            <a:avLst/>
          </a:prstGeom>
          <a:noFill/>
        </p:spPr>
        <p:txBody>
          <a:bodyPr wrap="square" rtlCol="0">
            <a:spAutoFit/>
          </a:bodyPr>
          <a:lstStyle/>
          <a:p>
            <a:pPr algn="l"/>
            <a:r>
              <a:rPr kumimoji="1"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この助成金の支給要件や手続き等の詳細については、都道府県支部高齢・障害者業務課（東京支部、大阪支部は高齢・障害者窓口サービス課）へお問い合わせください。　</a:t>
            </a:r>
            <a:r>
              <a:rPr kumimoji="1" lang="en-US" altLang="ja-JP" sz="100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各都道府県支部の窓口は裏面に掲載してい</a:t>
            </a:r>
            <a:r>
              <a:rPr lang="ja-JP" altLang="en-US" sz="1000" u="none" dirty="0" smtClean="0">
                <a:latin typeface="メイリオ" panose="020B0604030504040204" pitchFamily="50" charset="-128"/>
                <a:ea typeface="メイリオ" panose="020B0604030504040204" pitchFamily="50" charset="-128"/>
                <a:cs typeface="メイリオ" panose="020B0604030504040204" pitchFamily="50" charset="-128"/>
              </a:rPr>
              <a:t>ます。</a:t>
            </a:r>
            <a:endParaRPr kumimoji="1" lang="ja-JP" altLang="en-US" sz="1000" u="none"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688683" y="9621433"/>
            <a:ext cx="1476164" cy="246221"/>
          </a:xfrm>
          <a:prstGeom prst="rect">
            <a:avLst/>
          </a:prstGeom>
          <a:noFill/>
        </p:spPr>
        <p:txBody>
          <a:bodyPr wrap="square" rtlCol="0">
            <a:spAutoFit/>
          </a:bodyPr>
          <a:lstStyle/>
          <a:p>
            <a:r>
              <a:rPr lang="en-US" altLang="ja-JP" sz="1000" u="none" dirty="0" smtClean="0"/>
              <a:t>LL281019</a:t>
            </a:r>
            <a:r>
              <a:rPr lang="ja-JP" altLang="en-US" sz="1000" u="none" dirty="0" smtClean="0"/>
              <a:t>雇高</a:t>
            </a:r>
            <a:r>
              <a:rPr lang="en-US" altLang="ja-JP" sz="1000" u="none" dirty="0" smtClean="0"/>
              <a:t>01</a:t>
            </a:r>
            <a:endParaRPr kumimoji="1" lang="ja-JP" altLang="en-US" sz="1000" u="none" dirty="0"/>
          </a:p>
        </p:txBody>
      </p:sp>
    </p:spTree>
    <p:extLst>
      <p:ext uri="{BB962C8B-B14F-4D97-AF65-F5344CB8AC3E}">
        <p14:creationId xmlns:p14="http://schemas.microsoft.com/office/powerpoint/2010/main" val="54237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16024" y="341983"/>
            <a:ext cx="5508662" cy="4519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5636" tIns="47818" rIns="95636" bIns="47818" rtlCol="0" anchor="ctr"/>
          <a:lstStyle/>
          <a:p>
            <a:pPr algn="l"/>
            <a:r>
              <a:rPr lang="ja-JP" altLang="en-US" sz="1400" b="1" u="none" dirty="0" smtClean="0">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sz="1400" b="1" u="none"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none" dirty="0" smtClean="0">
                <a:latin typeface="メイリオ" panose="020B0604030504040204" pitchFamily="50" charset="-128"/>
                <a:ea typeface="メイリオ" panose="020B0604030504040204" pitchFamily="50" charset="-128"/>
                <a:cs typeface="メイリオ" panose="020B0604030504040204" pitchFamily="50" charset="-128"/>
              </a:rPr>
              <a:t>申請の窓口一覧（</a:t>
            </a:r>
            <a:r>
              <a:rPr lang="ja-JP" altLang="en-US" sz="1400" b="1" u="none" dirty="0">
                <a:latin typeface="メイリオ" panose="020B0604030504040204" pitchFamily="50" charset="-128"/>
                <a:ea typeface="メイリオ" panose="020B0604030504040204" pitchFamily="50" charset="-128"/>
                <a:cs typeface="メイリオ" panose="020B0604030504040204" pitchFamily="50" charset="-128"/>
              </a:rPr>
              <a:t>各都道府県の</a:t>
            </a:r>
            <a:r>
              <a:rPr lang="ja-JP" altLang="en-US" sz="14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支部高齢・障害者業務課</a:t>
            </a:r>
            <a:r>
              <a:rPr lang="ja-JP" altLang="en-US" sz="1400" b="1" u="none"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正方形/長方形 9"/>
          <p:cNvSpPr/>
          <p:nvPr/>
        </p:nvSpPr>
        <p:spPr>
          <a:xfrm>
            <a:off x="108062" y="9566867"/>
            <a:ext cx="7050650" cy="712123"/>
          </a:xfrm>
          <a:prstGeom prst="rect">
            <a:avLst/>
          </a:prstGeom>
          <a:noFill/>
          <a:ln>
            <a:solidFill>
              <a:schemeClr val="bg1"/>
            </a:solidFill>
          </a:ln>
        </p:spPr>
        <p:txBody>
          <a:bodyPr wrap="square" lIns="95636" tIns="47818" rIns="95636" bIns="47818">
            <a:spAutoFit/>
          </a:bodyPr>
          <a:lstStyle/>
          <a:p>
            <a:pPr lvl="0" algn="l">
              <a:lnSpc>
                <a:spcPts val="1600"/>
              </a:lnSpc>
              <a:defRPr/>
            </a:pP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100" u="none" dirty="0">
                <a:latin typeface="メイリオ" panose="020B0604030504040204" pitchFamily="50" charset="-128"/>
                <a:ea typeface="メイリオ" panose="020B0604030504040204" pitchFamily="50" charset="-128"/>
                <a:cs typeface="メイリオ" panose="020B0604030504040204" pitchFamily="50" charset="-128"/>
              </a:rPr>
              <a:t>の詳細</a:t>
            </a: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は、厚生労働省</a:t>
            </a:r>
            <a:r>
              <a:rPr lang="ja-JP" altLang="en-US" sz="1100" u="none" spc="-3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（独</a:t>
            </a:r>
            <a:r>
              <a:rPr lang="ja-JP" altLang="en-US" sz="1100" u="none" spc="-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高齢</a:t>
            </a:r>
            <a:r>
              <a:rPr lang="ja-JP" altLang="en-US" sz="1100" u="none" dirty="0">
                <a:latin typeface="メイリオ" panose="020B0604030504040204" pitchFamily="50" charset="-128"/>
                <a:ea typeface="メイリオ" panose="020B0604030504040204" pitchFamily="50" charset="-128"/>
                <a:cs typeface="メイリオ" panose="020B0604030504040204" pitchFamily="50" charset="-128"/>
              </a:rPr>
              <a:t>・障害・求職者雇用支援機構の</a:t>
            </a: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ホームページにも</a:t>
            </a:r>
            <a:r>
              <a:rPr lang="ja-JP" altLang="en-US" sz="1100" u="none" dirty="0">
                <a:latin typeface="メイリオ" panose="020B0604030504040204" pitchFamily="50" charset="-128"/>
                <a:ea typeface="メイリオ" panose="020B0604030504040204" pitchFamily="50" charset="-128"/>
                <a:cs typeface="メイリオ" panose="020B0604030504040204" pitchFamily="50" charset="-128"/>
              </a:rPr>
              <a:t>掲載しています</a:t>
            </a:r>
            <a:r>
              <a:rPr lang="ja-JP" altLang="en-US" sz="110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u="none" dirty="0">
              <a:latin typeface="メイリオ" panose="020B0604030504040204" pitchFamily="50" charset="-128"/>
              <a:ea typeface="メイリオ" panose="020B0604030504040204" pitchFamily="50" charset="-128"/>
              <a:cs typeface="メイリオ" panose="020B0604030504040204" pitchFamily="50" charset="-128"/>
            </a:endParaRPr>
          </a:p>
          <a:p>
            <a:pPr indent="180975" algn="l">
              <a:lnSpc>
                <a:spcPts val="1600"/>
              </a:lnSpc>
            </a:pPr>
            <a:r>
              <a:rPr lang="ja-JP" altLang="en-US" sz="1050" u="none"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none"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r>
              <a:rPr lang="en-US" altLang="ja-JP" sz="105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u="none" dirty="0" smtClean="0">
                <a:latin typeface="+mn-ea"/>
                <a:ea typeface="+mn-ea"/>
                <a:hlinkClick r:id="rId2"/>
              </a:rPr>
              <a:t>http</a:t>
            </a:r>
            <a:r>
              <a:rPr lang="en-US" altLang="ja-JP" sz="1050" u="none" dirty="0">
                <a:latin typeface="+mn-ea"/>
                <a:ea typeface="+mn-ea"/>
                <a:hlinkClick r:id="rId2"/>
              </a:rPr>
              <a:t>://www.mhlw.go.jp/seisakunitsuite/bunya/koyou_roudou/koyou/koureisha/index.html</a:t>
            </a:r>
            <a:r>
              <a:rPr lang="en-US" altLang="ja-JP" sz="1050" u="none" dirty="0">
                <a:latin typeface="+mn-ea"/>
                <a:ea typeface="+mn-ea"/>
              </a:rPr>
              <a:t>     </a:t>
            </a:r>
            <a:endParaRPr lang="en-US" altLang="ja-JP" sz="1050" u="none" dirty="0" smtClean="0">
              <a:latin typeface="+mn-ea"/>
              <a:ea typeface="+mn-ea"/>
            </a:endParaRPr>
          </a:p>
          <a:p>
            <a:pPr indent="180975" algn="l">
              <a:lnSpc>
                <a:spcPts val="1600"/>
              </a:lnSpc>
            </a:pPr>
            <a:r>
              <a:rPr lang="ja-JP" altLang="en-US" sz="105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none" dirty="0" smtClean="0">
                <a:latin typeface="メイリオ" panose="020B0604030504040204" pitchFamily="50" charset="-128"/>
                <a:ea typeface="メイリオ" panose="020B0604030504040204" pitchFamily="50" charset="-128"/>
                <a:cs typeface="メイリオ" panose="020B0604030504040204" pitchFamily="50" charset="-128"/>
              </a:rPr>
              <a:t>独立</a:t>
            </a:r>
            <a:r>
              <a:rPr lang="ja-JP" altLang="en-US" sz="1050" u="none" dirty="0">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1050" u="none" dirty="0" smtClean="0">
                <a:latin typeface="メイリオ" panose="020B0604030504040204" pitchFamily="50" charset="-128"/>
                <a:ea typeface="メイリオ" panose="020B0604030504040204" pitchFamily="50" charset="-128"/>
                <a:cs typeface="メイリオ" panose="020B0604030504040204" pitchFamily="50" charset="-128"/>
              </a:rPr>
              <a:t>法人 高齢</a:t>
            </a:r>
            <a:r>
              <a:rPr lang="ja-JP" altLang="en-US" sz="1050" u="none" dirty="0">
                <a:latin typeface="メイリオ" panose="020B0604030504040204" pitchFamily="50" charset="-128"/>
                <a:ea typeface="メイリオ" panose="020B0604030504040204" pitchFamily="50" charset="-128"/>
                <a:cs typeface="メイリオ" panose="020B0604030504040204" pitchFamily="50" charset="-128"/>
              </a:rPr>
              <a:t>・障害・求職者雇用支援</a:t>
            </a:r>
            <a:r>
              <a:rPr lang="ja-JP" altLang="en-US" sz="1050" u="none" dirty="0" smtClean="0">
                <a:latin typeface="メイリオ" panose="020B0604030504040204" pitchFamily="50" charset="-128"/>
                <a:ea typeface="メイリオ" panose="020B0604030504040204" pitchFamily="50" charset="-128"/>
                <a:cs typeface="メイリオ" panose="020B0604030504040204" pitchFamily="50" charset="-128"/>
              </a:rPr>
              <a:t>機構</a:t>
            </a:r>
            <a:r>
              <a:rPr lang="en-US" altLang="ja-JP" sz="1050" u="none"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u="none" dirty="0" smtClean="0">
                <a:latin typeface="+mn-ea"/>
                <a:ea typeface="+mn-ea"/>
                <a:hlinkClick r:id="rId3"/>
              </a:rPr>
              <a:t>http</a:t>
            </a:r>
            <a:r>
              <a:rPr lang="en-US" altLang="ja-JP" sz="1050" u="none" dirty="0">
                <a:latin typeface="+mn-ea"/>
                <a:ea typeface="+mn-ea"/>
                <a:hlinkClick r:id="rId3"/>
              </a:rPr>
              <a:t>://www.jeed.or.jp/elderly/subsidy</a:t>
            </a:r>
            <a:r>
              <a:rPr lang="en-US" altLang="ja-JP" sz="1050" u="none" dirty="0" smtClean="0">
                <a:latin typeface="+mn-ea"/>
                <a:ea typeface="+mn-ea"/>
                <a:hlinkClick r:id="rId3"/>
              </a:rPr>
              <a:t>/</a:t>
            </a:r>
            <a:r>
              <a:rPr lang="en-US" altLang="ja-JP" sz="1050" u="none" dirty="0" smtClean="0">
                <a:latin typeface="+mn-ea"/>
                <a:ea typeface="+mn-ea"/>
              </a:rPr>
              <a:t> </a:t>
            </a:r>
            <a:endParaRPr lang="en-US" altLang="ja-JP" sz="1050" u="none" dirty="0">
              <a:latin typeface="+mn-ea"/>
              <a:ea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45140925"/>
              </p:ext>
            </p:extLst>
          </p:nvPr>
        </p:nvGraphicFramePr>
        <p:xfrm>
          <a:off x="279550" y="702023"/>
          <a:ext cx="6669271" cy="8784967"/>
        </p:xfrm>
        <a:graphic>
          <a:graphicData uri="http://schemas.openxmlformats.org/drawingml/2006/table">
            <a:tbl>
              <a:tblPr/>
              <a:tblGrid>
                <a:gridCol w="818055"/>
                <a:gridCol w="4588293"/>
                <a:gridCol w="1262923"/>
              </a:tblGrid>
              <a:tr h="233693">
                <a:tc>
                  <a:txBody>
                    <a:bodyPr/>
                    <a:lstStyle/>
                    <a:p>
                      <a:pPr algn="ctr" rtl="0" fontAlgn="ctr"/>
                      <a:r>
                        <a:rPr lang="ja-JP" altLang="en-US" sz="500" b="0" i="0" u="none" strike="noStrike" dirty="0">
                          <a:solidFill>
                            <a:srgbClr val="000000"/>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rtl="0" fontAlgn="ctr"/>
                      <a:r>
                        <a:rPr lang="ja-JP" altLang="en-US" sz="900" b="0" i="0" u="none" strike="noStrike" dirty="0">
                          <a:solidFill>
                            <a:srgbClr val="000000"/>
                          </a:solidFill>
                          <a:latin typeface="ＭＳ Ｐゴシック"/>
                        </a:rPr>
                        <a:t>所在地</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rtl="0" fontAlgn="ctr"/>
                      <a:r>
                        <a:rPr lang="ja-JP" altLang="en-US" sz="900" b="0" i="0" u="none" strike="noStrike" dirty="0">
                          <a:solidFill>
                            <a:srgbClr val="000000"/>
                          </a:solidFill>
                          <a:latin typeface="ＭＳ Ｐゴシック"/>
                        </a:rPr>
                        <a:t>電話番号</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r>
              <a:tr h="181942">
                <a:tc>
                  <a:txBody>
                    <a:bodyPr/>
                    <a:lstStyle/>
                    <a:p>
                      <a:pPr algn="ctr" rtl="0" fontAlgn="ctr"/>
                      <a:r>
                        <a:rPr lang="ja-JP" altLang="en-US" sz="900" b="0" i="0" u="none" strike="noStrike" dirty="0">
                          <a:solidFill>
                            <a:srgbClr val="000000"/>
                          </a:solidFill>
                          <a:latin typeface="ＭＳ Ｐゴシック"/>
                        </a:rPr>
                        <a:t>北海道</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〒０６３－０８０４</a:t>
                      </a:r>
                      <a:r>
                        <a:rPr lang="ja-JP" altLang="en-US" sz="900" b="0" i="0" u="none" strike="noStrike" dirty="0">
                          <a:solidFill>
                            <a:schemeClr val="tx1"/>
                          </a:solidFill>
                          <a:latin typeface="ＭＳ Ｐゴシック"/>
                        </a:rPr>
                        <a:t>　</a:t>
                      </a:r>
                      <a:r>
                        <a:rPr lang="ja-JP" altLang="en-US" sz="800" b="0" i="0" u="none" strike="noStrike" dirty="0" smtClean="0">
                          <a:solidFill>
                            <a:schemeClr val="tx1"/>
                          </a:solidFill>
                          <a:latin typeface="ＭＳ Ｐゴシック"/>
                        </a:rPr>
                        <a:t>札幌市西区二十四軒４条１－４－１　北海道職業能力開発促進センター内</a:t>
                      </a:r>
                      <a:r>
                        <a:rPr lang="ja-JP" altLang="en-US" sz="8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０１１－６２２－３３５１</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青森</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〒０３０－０８２２</a:t>
                      </a:r>
                      <a:r>
                        <a:rPr lang="ja-JP" altLang="en-US" sz="900" b="0" i="0" u="none" strike="noStrike" dirty="0">
                          <a:solidFill>
                            <a:schemeClr val="tx1"/>
                          </a:solidFill>
                          <a:latin typeface="ＭＳ Ｐゴシック"/>
                        </a:rPr>
                        <a:t>　青森市</a:t>
                      </a:r>
                      <a:r>
                        <a:rPr lang="ja-JP" altLang="en-US" sz="900" b="0" i="0" u="none" strike="noStrike" dirty="0" smtClean="0">
                          <a:solidFill>
                            <a:schemeClr val="tx1"/>
                          </a:solidFill>
                          <a:latin typeface="ＭＳ Ｐゴシック"/>
                        </a:rPr>
                        <a:t>中央３－</a:t>
                      </a:r>
                      <a:r>
                        <a:rPr lang="en-US" altLang="ja-JP" sz="900" b="0" i="0" u="none" strike="noStrike" dirty="0" smtClean="0">
                          <a:solidFill>
                            <a:schemeClr val="tx1"/>
                          </a:solidFill>
                          <a:latin typeface="ＭＳ Ｐゴシック"/>
                        </a:rPr>
                        <a:t>20</a:t>
                      </a:r>
                      <a:r>
                        <a:rPr lang="ja-JP" altLang="en-US" sz="900" b="0" i="0" u="none" strike="noStrike" dirty="0" smtClean="0">
                          <a:solidFill>
                            <a:schemeClr val="tx1"/>
                          </a:solidFill>
                          <a:latin typeface="ＭＳ Ｐゴシック"/>
                        </a:rPr>
                        <a:t>－２　青森職業能力開発促進センター内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０１７－７２１－２１２５</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岩手</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０２０－００２４　盛岡市菜園</a:t>
                      </a:r>
                      <a:r>
                        <a:rPr lang="ja-JP" altLang="en-US" sz="900" b="0" i="0" u="none" strike="noStrike" dirty="0" smtClean="0">
                          <a:solidFill>
                            <a:schemeClr val="tx1"/>
                          </a:solidFill>
                          <a:latin typeface="ＭＳ Ｐゴシック"/>
                        </a:rPr>
                        <a:t>１－</a:t>
                      </a:r>
                      <a:r>
                        <a:rPr lang="en-US" altLang="ja-JP" sz="900" b="0" i="0" u="none" strike="noStrike" dirty="0" smtClean="0">
                          <a:solidFill>
                            <a:schemeClr val="tx1"/>
                          </a:solidFill>
                          <a:latin typeface="ＭＳ Ｐゴシック"/>
                        </a:rPr>
                        <a:t>12</a:t>
                      </a:r>
                      <a:r>
                        <a:rPr lang="ja-JP" altLang="en-US" sz="900" b="0" i="0" u="none" strike="noStrike" dirty="0" smtClean="0">
                          <a:solidFill>
                            <a:schemeClr val="tx1"/>
                          </a:solidFill>
                          <a:latin typeface="ＭＳ Ｐゴシック"/>
                        </a:rPr>
                        <a:t>－</a:t>
                      </a:r>
                      <a:r>
                        <a:rPr lang="en-US" altLang="ja-JP" sz="900" b="0" i="0" u="none" strike="noStrike" dirty="0" smtClean="0">
                          <a:solidFill>
                            <a:schemeClr val="tx1"/>
                          </a:solidFill>
                          <a:latin typeface="ＭＳ Ｐゴシック"/>
                        </a:rPr>
                        <a:t>10</a:t>
                      </a:r>
                      <a:r>
                        <a:rPr lang="ja-JP" altLang="en-US" sz="900" b="0" i="0" u="none" strike="noStrike" dirty="0">
                          <a:solidFill>
                            <a:schemeClr val="tx1"/>
                          </a:solidFill>
                          <a:latin typeface="ＭＳ Ｐゴシック"/>
                        </a:rPr>
                        <a:t>　日鉄鉱盛岡ビル５階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０１９－６５４－２０８１</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宮城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〒９８５－８５５０</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多賀城市明月２－２－１　宮城職業能力開発促進センター内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０２２－３６１－６２８８</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秋田</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０１０－０９５１　秋田市山王</a:t>
                      </a:r>
                      <a:r>
                        <a:rPr lang="ja-JP" altLang="en-US" sz="900" b="0" i="0" u="none" strike="noStrike" dirty="0" smtClean="0">
                          <a:solidFill>
                            <a:schemeClr val="tx1"/>
                          </a:solidFill>
                          <a:latin typeface="ＭＳ Ｐゴシック"/>
                        </a:rPr>
                        <a:t>３－１－７</a:t>
                      </a:r>
                      <a:r>
                        <a:rPr lang="ja-JP" altLang="en-US" sz="900" b="0" i="0" u="none" strike="noStrike" dirty="0">
                          <a:solidFill>
                            <a:schemeClr val="tx1"/>
                          </a:solidFill>
                          <a:latin typeface="ＭＳ Ｐゴシック"/>
                        </a:rPr>
                        <a:t>　東カンビル３階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０１８－８８３－３６１０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山形</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l" defTabSz="99569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latin typeface="ＭＳ Ｐゴシック"/>
                        </a:rPr>
                        <a:t> 〒９９０－２１６１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山形市大字漆山</a:t>
                      </a:r>
                      <a:r>
                        <a:rPr lang="en-US" altLang="ja-JP" sz="900" b="0" i="0" u="none" strike="noStrike" dirty="0" smtClean="0">
                          <a:solidFill>
                            <a:schemeClr val="tx1"/>
                          </a:solidFill>
                          <a:latin typeface="ＭＳ Ｐゴシック"/>
                        </a:rPr>
                        <a:t>1954</a:t>
                      </a:r>
                      <a:r>
                        <a:rPr lang="ja-JP" altLang="en-US" sz="900" b="0" i="0" u="none" strike="noStrike" dirty="0" smtClean="0">
                          <a:solidFill>
                            <a:schemeClr val="tx1"/>
                          </a:solidFill>
                          <a:latin typeface="ＭＳ Ｐゴシック"/>
                        </a:rPr>
                        <a:t>　山形職業能力開発促進センター内　</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０２３－６７４－９５６７</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福島</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〒９６０－８０５４</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福島市三河北町７－</a:t>
                      </a:r>
                      <a:r>
                        <a:rPr kumimoji="1" lang="en-US" altLang="ja-JP" sz="900" b="0" i="0" u="none" strike="noStrike" kern="1200" dirty="0" smtClean="0">
                          <a:solidFill>
                            <a:schemeClr val="tx1"/>
                          </a:solidFill>
                          <a:latin typeface="ＭＳ Ｐゴシック"/>
                          <a:ea typeface="+mn-ea"/>
                          <a:cs typeface="+mn-cs"/>
                        </a:rPr>
                        <a:t>14</a:t>
                      </a:r>
                      <a:r>
                        <a:rPr lang="ja-JP" altLang="en-US" sz="900" b="0" i="0" u="none" strike="noStrike" dirty="0" smtClean="0">
                          <a:solidFill>
                            <a:schemeClr val="tx1"/>
                          </a:solidFill>
                          <a:latin typeface="ＭＳ Ｐゴシック"/>
                        </a:rPr>
                        <a:t>　福島職業能力開発促進センター内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０２４－５２６－１５１０</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茨城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３１０－０８０３　水戸市城南</a:t>
                      </a:r>
                      <a:r>
                        <a:rPr lang="ja-JP" altLang="en-US" sz="900" b="0" i="0" u="none" strike="noStrike" dirty="0" smtClean="0">
                          <a:solidFill>
                            <a:schemeClr val="tx1"/>
                          </a:solidFill>
                          <a:latin typeface="ＭＳ Ｐゴシック"/>
                        </a:rPr>
                        <a:t>１－１－６</a:t>
                      </a:r>
                      <a:r>
                        <a:rPr lang="ja-JP" altLang="en-US" sz="900" b="0" i="0" u="none" strike="noStrike" dirty="0">
                          <a:solidFill>
                            <a:schemeClr val="tx1"/>
                          </a:solidFill>
                          <a:latin typeface="ＭＳ Ｐゴシック"/>
                        </a:rPr>
                        <a:t>　サザン水戸ビル７階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０２９－３００－１２１５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栃木</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〒３２０－００７２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宇都宮市若草１－４－</a:t>
                      </a:r>
                      <a:r>
                        <a:rPr lang="en-US" altLang="ja-JP" sz="900" b="0" i="0" u="none" strike="noStrike" dirty="0" smtClean="0">
                          <a:solidFill>
                            <a:schemeClr val="tx1"/>
                          </a:solidFill>
                          <a:latin typeface="ＭＳ Ｐゴシック"/>
                        </a:rPr>
                        <a:t>23</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栃木</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０２８－６５０－６２２６</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群馬</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３７９－２１５４　前橋市天川</a:t>
                      </a:r>
                      <a:r>
                        <a:rPr lang="ja-JP" altLang="en-US" sz="900" b="0" i="0" u="none" strike="noStrike" dirty="0" smtClean="0">
                          <a:solidFill>
                            <a:schemeClr val="tx1"/>
                          </a:solidFill>
                          <a:latin typeface="ＭＳ Ｐゴシック"/>
                        </a:rPr>
                        <a:t>大島町</a:t>
                      </a:r>
                      <a:r>
                        <a:rPr lang="en-US" altLang="ja-JP" sz="900" b="0" i="0" u="none" strike="noStrike" dirty="0" smtClean="0">
                          <a:solidFill>
                            <a:schemeClr val="tx1"/>
                          </a:solidFill>
                          <a:latin typeface="ＭＳ Ｐゴシック"/>
                        </a:rPr>
                        <a:t>130</a:t>
                      </a:r>
                      <a:r>
                        <a:rPr lang="ja-JP" altLang="en-US" sz="900" b="0" i="0" u="none" strike="noStrike" dirty="0" smtClean="0">
                          <a:solidFill>
                            <a:schemeClr val="tx1"/>
                          </a:solidFill>
                          <a:latin typeface="ＭＳ Ｐゴシック"/>
                        </a:rPr>
                        <a:t>－１　ハローワーク前橋３階</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０２７－２８７－１５１１</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埼玉</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〒３３６－０９３１</a:t>
                      </a:r>
                      <a:r>
                        <a:rPr lang="ja-JP" altLang="en-US" sz="900" b="0" i="0" u="none" strike="noStrike" dirty="0">
                          <a:solidFill>
                            <a:schemeClr val="tx1"/>
                          </a:solidFill>
                          <a:latin typeface="ＭＳ Ｐゴシック"/>
                        </a:rPr>
                        <a:t>　さいたま</a:t>
                      </a:r>
                      <a:r>
                        <a:rPr lang="ja-JP" altLang="en-US" sz="900" b="0" i="0" u="none" strike="noStrike" dirty="0" smtClean="0">
                          <a:solidFill>
                            <a:schemeClr val="tx1"/>
                          </a:solidFill>
                          <a:latin typeface="ＭＳ Ｐゴシック"/>
                        </a:rPr>
                        <a:t>市緑区原山２－</a:t>
                      </a:r>
                      <a:r>
                        <a:rPr lang="en-US" altLang="ja-JP" sz="900" b="0" i="0" u="none" strike="noStrike" dirty="0" smtClean="0">
                          <a:solidFill>
                            <a:schemeClr val="tx1"/>
                          </a:solidFill>
                          <a:latin typeface="ＭＳ Ｐゴシック"/>
                        </a:rPr>
                        <a:t>18</a:t>
                      </a:r>
                      <a:r>
                        <a:rPr lang="ja-JP" altLang="en-US" sz="900" b="0" i="0" u="none" strike="noStrike" dirty="0" smtClean="0">
                          <a:solidFill>
                            <a:schemeClr val="tx1"/>
                          </a:solidFill>
                          <a:latin typeface="ＭＳ Ｐゴシック"/>
                        </a:rPr>
                        <a:t>－８　埼玉</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０４８－８１３－１１１２</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千葉</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２６１－０００１　千葉市美浜区幸町</a:t>
                      </a:r>
                      <a:r>
                        <a:rPr lang="ja-JP" altLang="en-US" sz="900" b="0" i="0" u="none" strike="noStrike" dirty="0" smtClean="0">
                          <a:solidFill>
                            <a:schemeClr val="tx1"/>
                          </a:solidFill>
                          <a:latin typeface="ＭＳ Ｐゴシック"/>
                        </a:rPr>
                        <a:t>１－１－３　ハローワーク千葉５階</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０４３－２０４－２９０１</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東京</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zh-TW" altLang="en-US" sz="900" b="0" i="0" u="none" strike="noStrike" dirty="0" smtClean="0">
                          <a:solidFill>
                            <a:schemeClr val="tx1"/>
                          </a:solidFill>
                          <a:latin typeface="ＭＳ Ｐゴシック"/>
                        </a:rPr>
                        <a:t> 〒</a:t>
                      </a:r>
                      <a:r>
                        <a:rPr lang="zh-TW" altLang="en-US" sz="900" b="0" i="0" u="none" strike="noStrike" dirty="0">
                          <a:solidFill>
                            <a:schemeClr val="tx1"/>
                          </a:solidFill>
                          <a:latin typeface="ＭＳ Ｐゴシック"/>
                        </a:rPr>
                        <a:t>１３０－００２２　</a:t>
                      </a:r>
                      <a:r>
                        <a:rPr lang="zh-TW" altLang="en-US" sz="900" b="0" i="0" u="none" strike="noStrike" dirty="0" smtClean="0">
                          <a:solidFill>
                            <a:schemeClr val="tx1"/>
                          </a:solidFill>
                          <a:latin typeface="ＭＳ Ｐゴシック"/>
                        </a:rPr>
                        <a:t>墨田区</a:t>
                      </a:r>
                      <a:r>
                        <a:rPr lang="zh-TW" altLang="en-US" sz="900" b="0" i="0" u="none" strike="noStrike" dirty="0">
                          <a:solidFill>
                            <a:schemeClr val="tx1"/>
                          </a:solidFill>
                          <a:latin typeface="ＭＳ Ｐゴシック"/>
                        </a:rPr>
                        <a:t>江東橋</a:t>
                      </a:r>
                      <a:r>
                        <a:rPr lang="zh-TW" altLang="en-US" sz="900" b="0" i="0" u="none" strike="noStrike" dirty="0" smtClean="0">
                          <a:solidFill>
                            <a:schemeClr val="tx1"/>
                          </a:solidFill>
                          <a:latin typeface="ＭＳ Ｐゴシック"/>
                        </a:rPr>
                        <a:t>２－</a:t>
                      </a:r>
                      <a:r>
                        <a:rPr lang="en-US" altLang="ja-JP" sz="900" b="0" i="0" u="none" strike="noStrike" dirty="0" smtClean="0">
                          <a:solidFill>
                            <a:schemeClr val="tx1"/>
                          </a:solidFill>
                          <a:latin typeface="ＭＳ Ｐゴシック"/>
                        </a:rPr>
                        <a:t>19</a:t>
                      </a:r>
                      <a:r>
                        <a:rPr lang="zh-TW" altLang="en-US" sz="900" b="0" i="0" u="none" strike="noStrike" dirty="0" smtClean="0">
                          <a:solidFill>
                            <a:schemeClr val="tx1"/>
                          </a:solidFill>
                          <a:latin typeface="ＭＳ Ｐゴシック"/>
                        </a:rPr>
                        <a:t>－</a:t>
                      </a:r>
                      <a:r>
                        <a:rPr lang="en-US" altLang="ja-JP" sz="900" b="0" i="0" u="none" strike="noStrike" dirty="0" smtClean="0">
                          <a:solidFill>
                            <a:schemeClr val="tx1"/>
                          </a:solidFill>
                          <a:latin typeface="ＭＳ Ｐゴシック"/>
                        </a:rPr>
                        <a:t>12</a:t>
                      </a:r>
                      <a:r>
                        <a:rPr lang="ja-JP" altLang="en-US" sz="900" b="0" i="0" u="none" strike="noStrike" dirty="0" smtClean="0">
                          <a:solidFill>
                            <a:schemeClr val="tx1"/>
                          </a:solidFill>
                          <a:latin typeface="ＭＳ Ｐゴシック"/>
                        </a:rPr>
                        <a:t>　ハローワーク墨田５階</a:t>
                      </a:r>
                      <a:r>
                        <a:rPr lang="zh-TW"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０３－５６３８－２２８４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神奈川</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〒２４１－０８２４</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横浜市旭区南希望ヶ丘</a:t>
                      </a:r>
                      <a:r>
                        <a:rPr lang="en-US" altLang="ja-JP" sz="900" b="0" i="0" u="none" strike="noStrike" dirty="0" smtClean="0">
                          <a:solidFill>
                            <a:schemeClr val="tx1"/>
                          </a:solidFill>
                          <a:latin typeface="ＭＳ Ｐゴシック"/>
                        </a:rPr>
                        <a:t>78</a:t>
                      </a:r>
                      <a:r>
                        <a:rPr lang="ja-JP" altLang="en-US" sz="900" b="0" i="0" u="none" strike="noStrike" dirty="0" smtClean="0">
                          <a:solidFill>
                            <a:schemeClr val="tx1"/>
                          </a:solidFill>
                          <a:latin typeface="ＭＳ Ｐゴシック"/>
                        </a:rPr>
                        <a:t>　関東職業能力開発促進センター内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０４５－３６０－６０１０</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新潟</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９５１－８０６１　新潟市中央区西堀通</a:t>
                      </a:r>
                      <a:r>
                        <a:rPr lang="ja-JP" altLang="en-US" sz="900" b="0" i="0" u="none" strike="noStrike" dirty="0" smtClean="0">
                          <a:solidFill>
                            <a:schemeClr val="tx1"/>
                          </a:solidFill>
                          <a:latin typeface="ＭＳ Ｐゴシック"/>
                        </a:rPr>
                        <a:t>６－</a:t>
                      </a:r>
                      <a:r>
                        <a:rPr lang="en-US" altLang="ja-JP" sz="900" b="0" i="0" u="none" strike="noStrike" dirty="0" smtClean="0">
                          <a:solidFill>
                            <a:schemeClr val="tx1"/>
                          </a:solidFill>
                          <a:latin typeface="ＭＳ Ｐゴシック"/>
                        </a:rPr>
                        <a:t>866</a:t>
                      </a:r>
                      <a:r>
                        <a:rPr lang="ja-JP" altLang="en-US" sz="900" b="0" i="0" u="none" strike="noStrike" dirty="0">
                          <a:solidFill>
                            <a:schemeClr val="tx1"/>
                          </a:solidFill>
                          <a:latin typeface="ＭＳ Ｐゴシック"/>
                        </a:rPr>
                        <a:t>　ＮＥＸＴ２１ビル１２階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０２５－２２６－６０１１</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富山</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〒９３３－０９８２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高岡市八ケ</a:t>
                      </a:r>
                      <a:r>
                        <a:rPr lang="en-US" altLang="ja-JP" sz="900" b="0" i="0" u="none" strike="noStrike" dirty="0" smtClean="0">
                          <a:solidFill>
                            <a:schemeClr val="tx1"/>
                          </a:solidFill>
                          <a:latin typeface="ＭＳ Ｐゴシック"/>
                        </a:rPr>
                        <a:t>55</a:t>
                      </a:r>
                      <a:r>
                        <a:rPr lang="ja-JP" altLang="en-US" sz="900" b="0" i="0" u="none" strike="noStrike" dirty="0" smtClean="0">
                          <a:solidFill>
                            <a:schemeClr val="tx1"/>
                          </a:solidFill>
                          <a:latin typeface="ＭＳ Ｐゴシック"/>
                        </a:rPr>
                        <a:t>　富山職業能力開発促進センター内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０７６６－２６－１８８１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石川</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〒９２０－０３５２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金沢市観音堂町へ１　石川</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０７６－２６７－６００１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福井</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９１０－０００５　福井市大手</a:t>
                      </a:r>
                      <a:r>
                        <a:rPr lang="ja-JP" altLang="en-US" sz="900" b="0" i="0" u="none" strike="noStrike" dirty="0" smtClean="0">
                          <a:solidFill>
                            <a:schemeClr val="tx1"/>
                          </a:solidFill>
                          <a:latin typeface="ＭＳ Ｐゴシック"/>
                        </a:rPr>
                        <a:t>２－７－</a:t>
                      </a:r>
                      <a:r>
                        <a:rPr lang="en-US" altLang="ja-JP" sz="900" b="0" i="0" u="none" strike="noStrike" dirty="0" smtClean="0">
                          <a:solidFill>
                            <a:schemeClr val="tx1"/>
                          </a:solidFill>
                          <a:latin typeface="ＭＳ Ｐゴシック"/>
                        </a:rPr>
                        <a:t>15</a:t>
                      </a:r>
                      <a:r>
                        <a:rPr lang="ja-JP" altLang="en-US" sz="900" b="0" i="0" u="none" strike="noStrike" dirty="0">
                          <a:solidFill>
                            <a:schemeClr val="tx1"/>
                          </a:solidFill>
                          <a:latin typeface="ＭＳ Ｐゴシック"/>
                        </a:rPr>
                        <a:t>　明治安田生命福井ビル１０階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０７７６－２２－５５６０</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山梨</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〒４００－０８５４</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甲府市中小河原町</a:t>
                      </a:r>
                      <a:r>
                        <a:rPr lang="en-US" altLang="ja-JP" sz="900" b="0" i="0" u="none" strike="noStrike" dirty="0" smtClean="0">
                          <a:solidFill>
                            <a:schemeClr val="tx1"/>
                          </a:solidFill>
                          <a:latin typeface="ＭＳ Ｐゴシック"/>
                        </a:rPr>
                        <a:t>403</a:t>
                      </a:r>
                      <a:r>
                        <a:rPr lang="ja-JP" altLang="en-US" sz="900" b="0" i="0" u="none" strike="noStrike" dirty="0" smtClean="0">
                          <a:solidFill>
                            <a:schemeClr val="tx1"/>
                          </a:solidFill>
                          <a:latin typeface="ＭＳ Ｐゴシック"/>
                        </a:rPr>
                        <a:t>－１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山梨</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０５５－２４２－３７２３</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長野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〒３８１－００４３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長野市吉田４－</a:t>
                      </a:r>
                      <a:r>
                        <a:rPr lang="en-US" altLang="ja-JP" sz="900" b="0" i="0" u="none" strike="noStrike" dirty="0" smtClean="0">
                          <a:solidFill>
                            <a:schemeClr val="tx1"/>
                          </a:solidFill>
                          <a:latin typeface="ＭＳ Ｐゴシック"/>
                        </a:rPr>
                        <a:t>25</a:t>
                      </a:r>
                      <a:r>
                        <a:rPr lang="ja-JP" altLang="en-US" sz="900" b="0" i="0" u="none" strike="noStrike" dirty="0" smtClean="0">
                          <a:solidFill>
                            <a:schemeClr val="tx1"/>
                          </a:solidFill>
                          <a:latin typeface="ＭＳ Ｐゴシック"/>
                        </a:rPr>
                        <a:t>－</a:t>
                      </a:r>
                      <a:r>
                        <a:rPr lang="en-US" altLang="ja-JP" sz="900" b="0" i="0" u="none" strike="noStrike" dirty="0" smtClean="0">
                          <a:solidFill>
                            <a:schemeClr val="tx1"/>
                          </a:solidFill>
                          <a:latin typeface="ＭＳ Ｐゴシック"/>
                        </a:rPr>
                        <a:t>12</a:t>
                      </a:r>
                      <a:r>
                        <a:rPr lang="ja-JP" altLang="en-US" sz="900" b="0" i="0" u="none" strike="noStrike" dirty="0" smtClean="0">
                          <a:solidFill>
                            <a:schemeClr val="tx1"/>
                          </a:solidFill>
                          <a:latin typeface="ＭＳ Ｐゴシック"/>
                        </a:rPr>
                        <a:t>　長野</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０２６－２５８－６００１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岐阜</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〒５００－８８４２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岐阜市金町５－</a:t>
                      </a:r>
                      <a:r>
                        <a:rPr lang="en-US" altLang="ja-JP" sz="900" b="0" i="0" u="none" strike="noStrike" dirty="0" smtClean="0">
                          <a:solidFill>
                            <a:schemeClr val="tx1"/>
                          </a:solidFill>
                          <a:latin typeface="ＭＳ Ｐゴシック"/>
                        </a:rPr>
                        <a:t>25</a:t>
                      </a:r>
                      <a:r>
                        <a:rPr lang="ja-JP" altLang="en-US" sz="900" b="0" i="0" u="none" strike="noStrike" dirty="0" smtClean="0">
                          <a:solidFill>
                            <a:schemeClr val="tx1"/>
                          </a:solidFill>
                          <a:latin typeface="ＭＳ Ｐゴシック"/>
                        </a:rPr>
                        <a:t>　住友生命岐阜ビル７階</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０５８－２６５－５８２３</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静岡</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〒４２２－８０３３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静岡市駿河区登呂３－１－</a:t>
                      </a:r>
                      <a:r>
                        <a:rPr lang="en-US" altLang="ja-JP" sz="900" b="0" i="0" u="none" strike="noStrike" dirty="0" smtClean="0">
                          <a:solidFill>
                            <a:schemeClr val="tx1"/>
                          </a:solidFill>
                          <a:latin typeface="ＭＳ Ｐゴシック"/>
                        </a:rPr>
                        <a:t>35</a:t>
                      </a:r>
                      <a:r>
                        <a:rPr lang="ja-JP" altLang="en-US" sz="900" b="0" i="0" u="none" strike="noStrike" dirty="0" smtClean="0">
                          <a:solidFill>
                            <a:schemeClr val="tx1"/>
                          </a:solidFill>
                          <a:latin typeface="ＭＳ Ｐゴシック"/>
                        </a:rPr>
                        <a:t>　静岡職業能力開発促進センター内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０５４－２８０－３６２２</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愛知</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４５０－０００２　名古屋市中村区名駅</a:t>
                      </a:r>
                      <a:r>
                        <a:rPr lang="ja-JP" altLang="en-US" sz="900" b="0" i="0" u="none" strike="noStrike" dirty="0" smtClean="0">
                          <a:solidFill>
                            <a:schemeClr val="tx1"/>
                          </a:solidFill>
                          <a:latin typeface="ＭＳ Ｐゴシック"/>
                        </a:rPr>
                        <a:t>４－２－</a:t>
                      </a:r>
                      <a:r>
                        <a:rPr lang="en-US" altLang="ja-JP" sz="900" b="0" i="0" u="none" strike="noStrike" dirty="0" smtClean="0">
                          <a:solidFill>
                            <a:schemeClr val="tx1"/>
                          </a:solidFill>
                          <a:latin typeface="ＭＳ Ｐゴシック"/>
                        </a:rPr>
                        <a:t>28</a:t>
                      </a:r>
                      <a:r>
                        <a:rPr lang="ja-JP" altLang="en-US" sz="900" b="0" i="0" u="none" strike="noStrike" dirty="0">
                          <a:solidFill>
                            <a:schemeClr val="tx1"/>
                          </a:solidFill>
                          <a:latin typeface="ＭＳ Ｐゴシック"/>
                        </a:rPr>
                        <a:t>　名古屋第二埼玉ビル４階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０５２－５３３－５６２５</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三重</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５１４－０００２　津市島崎</a:t>
                      </a:r>
                      <a:r>
                        <a:rPr lang="ja-JP" altLang="en-US" sz="900" b="0" i="0" u="none" strike="noStrike" dirty="0" smtClean="0">
                          <a:solidFill>
                            <a:schemeClr val="tx1"/>
                          </a:solidFill>
                          <a:latin typeface="ＭＳ Ｐゴシック"/>
                        </a:rPr>
                        <a:t>町</a:t>
                      </a:r>
                      <a:r>
                        <a:rPr lang="en-US" altLang="ja-JP" sz="900" b="0" i="0" u="none" strike="noStrike" dirty="0" smtClean="0">
                          <a:solidFill>
                            <a:schemeClr val="tx1"/>
                          </a:solidFill>
                          <a:latin typeface="ＭＳ Ｐゴシック"/>
                        </a:rPr>
                        <a:t>327</a:t>
                      </a:r>
                      <a:r>
                        <a:rPr lang="ja-JP" altLang="en-US" sz="900" b="0" i="0" u="none" strike="noStrike" dirty="0" smtClean="0">
                          <a:solidFill>
                            <a:schemeClr val="tx1"/>
                          </a:solidFill>
                          <a:latin typeface="ＭＳ Ｐゴシック"/>
                        </a:rPr>
                        <a:t>－１　ハローワーク津２階</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０５９－２１３－９２５５</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滋賀</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〒５２０－０８５６</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大津市光が丘町３－</a:t>
                      </a:r>
                      <a:r>
                        <a:rPr lang="en-US" altLang="ja-JP" sz="900" b="0" i="0" u="none" strike="noStrike" dirty="0" smtClean="0">
                          <a:solidFill>
                            <a:schemeClr val="tx1"/>
                          </a:solidFill>
                          <a:latin typeface="ＭＳ Ｐゴシック"/>
                        </a:rPr>
                        <a:t>13</a:t>
                      </a:r>
                      <a:r>
                        <a:rPr lang="ja-JP" altLang="en-US" sz="900" b="0" i="0" u="none" strike="noStrike" dirty="0" smtClean="0">
                          <a:solidFill>
                            <a:schemeClr val="tx1"/>
                          </a:solidFill>
                          <a:latin typeface="ＭＳ Ｐゴシック"/>
                        </a:rPr>
                        <a:t>　滋賀</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０７７－５３７－１２１４</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京都</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〒６１７－０８４３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長岡京市友岡１－２－１　京都職業能力開発促進センター内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０７５－９５１－７４８１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大阪</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〒５６６－００２２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摂津市三島１－２－１　関西職業能力開発促進センター内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０６－７６６４－０７２２</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兵庫</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６５０－００２３　神戸市中央区栄町通１－２－７　大同生命神戸ビル２階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０７８－３２５－１７９２</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奈良</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６３０－８１２２　奈良市三条本町</a:t>
                      </a:r>
                      <a:r>
                        <a:rPr lang="ja-JP" altLang="en-US" sz="900" b="0" i="0" u="none" strike="noStrike" dirty="0" smtClean="0">
                          <a:solidFill>
                            <a:schemeClr val="tx1"/>
                          </a:solidFill>
                          <a:latin typeface="ＭＳ Ｐゴシック"/>
                        </a:rPr>
                        <a:t>９－</a:t>
                      </a:r>
                      <a:r>
                        <a:rPr lang="en-US" altLang="ja-JP" sz="900" b="0" i="0" u="none" strike="noStrike" dirty="0" smtClean="0">
                          <a:solidFill>
                            <a:schemeClr val="tx1"/>
                          </a:solidFill>
                          <a:latin typeface="ＭＳ Ｐゴシック"/>
                        </a:rPr>
                        <a:t>21</a:t>
                      </a:r>
                      <a:r>
                        <a:rPr lang="ja-JP" altLang="en-US" sz="900" b="0" i="0" u="none" strike="noStrike" dirty="0">
                          <a:solidFill>
                            <a:schemeClr val="tx1"/>
                          </a:solidFill>
                          <a:latin typeface="ＭＳ Ｐゴシック"/>
                        </a:rPr>
                        <a:t>　ＪＲ奈良伝宝ビル６階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０７４２－３０－２２４５</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和歌山</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〒６４０－８４８３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和歌山市園部</a:t>
                      </a:r>
                      <a:r>
                        <a:rPr lang="en-US" altLang="ja-JP" sz="900" b="0" i="0" u="none" strike="noStrike" dirty="0" smtClean="0">
                          <a:solidFill>
                            <a:schemeClr val="tx1"/>
                          </a:solidFill>
                          <a:latin typeface="ＭＳ Ｐゴシック"/>
                        </a:rPr>
                        <a:t>1276</a:t>
                      </a:r>
                      <a:r>
                        <a:rPr lang="ja-JP" altLang="en-US" sz="900" b="0" i="0" u="none" strike="noStrike" dirty="0" smtClean="0">
                          <a:solidFill>
                            <a:schemeClr val="tx1"/>
                          </a:solidFill>
                          <a:latin typeface="ＭＳ Ｐゴシック"/>
                        </a:rPr>
                        <a:t>　和歌山</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０７３－４６２－６９００</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鳥取</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〒６８９－１１１２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鳥取市若葉台南７－１－</a:t>
                      </a:r>
                      <a:r>
                        <a:rPr lang="en-US" altLang="ja-JP" sz="900" b="0" i="0" u="none" strike="noStrike" dirty="0" smtClean="0">
                          <a:solidFill>
                            <a:schemeClr val="tx1"/>
                          </a:solidFill>
                          <a:latin typeface="ＭＳ Ｐゴシック"/>
                        </a:rPr>
                        <a:t>11</a:t>
                      </a:r>
                      <a:r>
                        <a:rPr lang="ja-JP" altLang="en-US" sz="900" b="0" i="0" u="none" strike="noStrike" dirty="0" smtClean="0">
                          <a:solidFill>
                            <a:schemeClr val="tx1"/>
                          </a:solidFill>
                          <a:latin typeface="ＭＳ Ｐゴシック"/>
                        </a:rPr>
                        <a:t>　鳥取</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０８５７－５２－８８０３</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島根</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〒６９０－０００１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松江市東朝日町</a:t>
                      </a:r>
                      <a:r>
                        <a:rPr lang="en-US" altLang="ja-JP" sz="900" b="0" i="0" u="none" strike="noStrike" dirty="0" smtClean="0">
                          <a:solidFill>
                            <a:schemeClr val="tx1"/>
                          </a:solidFill>
                          <a:latin typeface="ＭＳ Ｐゴシック"/>
                        </a:rPr>
                        <a:t>267</a:t>
                      </a:r>
                      <a:r>
                        <a:rPr lang="ja-JP" altLang="en-US" sz="900" b="0" i="0" u="none" strike="noStrike" dirty="0" smtClean="0">
                          <a:solidFill>
                            <a:schemeClr val="tx1"/>
                          </a:solidFill>
                          <a:latin typeface="ＭＳ Ｐゴシック"/>
                        </a:rPr>
                        <a:t>　島根職業能力開発促進センター内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０８５２－６０－１６７７</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岡山</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〒７００－０９５１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岡山市北区田中</a:t>
                      </a:r>
                      <a:r>
                        <a:rPr lang="en-US" altLang="ja-JP" sz="900" b="0" i="0" u="none" strike="noStrike" dirty="0" smtClean="0">
                          <a:solidFill>
                            <a:schemeClr val="tx1"/>
                          </a:solidFill>
                          <a:latin typeface="ＭＳ Ｐゴシック"/>
                        </a:rPr>
                        <a:t>580</a:t>
                      </a:r>
                      <a:r>
                        <a:rPr lang="ja-JP" altLang="en-US" sz="900" b="0" i="0" u="none" strike="noStrike" dirty="0" smtClean="0">
                          <a:solidFill>
                            <a:schemeClr val="tx1"/>
                          </a:solidFill>
                          <a:latin typeface="ＭＳ Ｐゴシック"/>
                        </a:rPr>
                        <a:t>　岡山</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０８６－２４１－０１６６</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広島</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〒７３０－０８２５</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広島市中区光南５－２－</a:t>
                      </a:r>
                      <a:r>
                        <a:rPr lang="en-US" altLang="ja-JP" sz="900" b="0" i="0" u="none" strike="noStrike" dirty="0" smtClean="0">
                          <a:solidFill>
                            <a:schemeClr val="tx1"/>
                          </a:solidFill>
                          <a:latin typeface="ＭＳ Ｐゴシック"/>
                        </a:rPr>
                        <a:t>65</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広島</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０８２－５４５－７１５０ </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山口</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〒７５３－０８６１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山口市矢原</a:t>
                      </a:r>
                      <a:r>
                        <a:rPr lang="en-US" altLang="ja-JP" sz="900" b="0" i="0" u="none" strike="noStrike" dirty="0" smtClean="0">
                          <a:solidFill>
                            <a:schemeClr val="tx1"/>
                          </a:solidFill>
                          <a:latin typeface="ＭＳ Ｐゴシック"/>
                        </a:rPr>
                        <a:t>1284</a:t>
                      </a:r>
                      <a:r>
                        <a:rPr lang="ja-JP" altLang="en-US" sz="900" b="0" i="0" u="none" strike="noStrike" dirty="0" smtClean="0">
                          <a:solidFill>
                            <a:schemeClr val="tx1"/>
                          </a:solidFill>
                          <a:latin typeface="ＭＳ Ｐゴシック"/>
                        </a:rPr>
                        <a:t>－１　山口</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０８３－９９５－２０５０</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徳島</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７７０－０８２３　徳島市出来島本町</a:t>
                      </a:r>
                      <a:r>
                        <a:rPr lang="ja-JP" altLang="en-US" sz="900" b="0" i="0" u="none" strike="noStrike" dirty="0" smtClean="0">
                          <a:solidFill>
                            <a:schemeClr val="tx1"/>
                          </a:solidFill>
                          <a:latin typeface="ＭＳ Ｐゴシック"/>
                        </a:rPr>
                        <a:t>１－５　ハローワーク徳島５階</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０８８－６１１－２３８８</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香川</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〒７６１－８０６３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高松市花ノ宮町２－４－３</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香川職業能力開発促進センター内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０８７－８１４－３７９１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愛媛</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〒７９１－８０４４</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松山市西垣生町</a:t>
                      </a:r>
                      <a:r>
                        <a:rPr lang="en-US" altLang="ja-JP" sz="900" b="0" i="0" u="none" strike="noStrike" dirty="0" smtClean="0">
                          <a:solidFill>
                            <a:schemeClr val="tx1"/>
                          </a:solidFill>
                          <a:latin typeface="ＭＳ Ｐゴシック"/>
                        </a:rPr>
                        <a:t>2184</a:t>
                      </a:r>
                      <a:r>
                        <a:rPr lang="ja-JP" altLang="en-US" sz="900" b="0" i="0" u="none" strike="noStrike" dirty="0" smtClean="0">
                          <a:solidFill>
                            <a:schemeClr val="tx1"/>
                          </a:solidFill>
                          <a:latin typeface="ＭＳ Ｐゴシック"/>
                        </a:rPr>
                        <a:t>　愛媛</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０８９－９０５－６７８０</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高知</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〒７８０－８０１０</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高知市桟橋通４－</a:t>
                      </a:r>
                      <a:r>
                        <a:rPr lang="en-US" altLang="ja-JP" sz="900" b="0" i="0" u="none" strike="noStrike" dirty="0" smtClean="0">
                          <a:solidFill>
                            <a:schemeClr val="tx1"/>
                          </a:solidFill>
                          <a:latin typeface="ＭＳ Ｐゴシック"/>
                        </a:rPr>
                        <a:t>15</a:t>
                      </a:r>
                      <a:r>
                        <a:rPr lang="ja-JP" altLang="en-US" sz="900" b="0" i="0" u="none" strike="noStrike" dirty="0" smtClean="0">
                          <a:solidFill>
                            <a:schemeClr val="tx1"/>
                          </a:solidFill>
                          <a:latin typeface="ＭＳ Ｐゴシック"/>
                        </a:rPr>
                        <a:t>－</a:t>
                      </a:r>
                      <a:r>
                        <a:rPr lang="en-US" altLang="ja-JP" sz="900" b="0" i="0" u="none" strike="noStrike" dirty="0" smtClean="0">
                          <a:solidFill>
                            <a:schemeClr val="tx1"/>
                          </a:solidFill>
                          <a:latin typeface="ＭＳ Ｐゴシック"/>
                        </a:rPr>
                        <a:t>68</a:t>
                      </a:r>
                      <a:r>
                        <a:rPr lang="ja-JP" altLang="en-US" sz="900" b="0" i="0" u="none" strike="noStrike" dirty="0" smtClean="0">
                          <a:solidFill>
                            <a:schemeClr val="tx1"/>
                          </a:solidFill>
                          <a:latin typeface="ＭＳ Ｐゴシック"/>
                        </a:rPr>
                        <a:t>　高知</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０８８－８３７－１１６０</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福岡</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〒８１０－００４２</a:t>
                      </a:r>
                      <a:r>
                        <a:rPr lang="ja-JP" altLang="en-US" sz="900" b="0" i="0" u="none" strike="noStrike" dirty="0">
                          <a:solidFill>
                            <a:schemeClr val="tx1"/>
                          </a:solidFill>
                          <a:latin typeface="ＭＳ Ｐゴシック"/>
                        </a:rPr>
                        <a:t>　福岡市</a:t>
                      </a:r>
                      <a:r>
                        <a:rPr lang="ja-JP" altLang="en-US" sz="900" b="0" i="0" u="none" strike="noStrike" dirty="0" smtClean="0">
                          <a:solidFill>
                            <a:schemeClr val="tx1"/>
                          </a:solidFill>
                          <a:latin typeface="ＭＳ Ｐゴシック"/>
                        </a:rPr>
                        <a:t>中央区赤坂１－</a:t>
                      </a:r>
                      <a:r>
                        <a:rPr lang="en-US" altLang="ja-JP" sz="900" b="0" i="0" u="none" strike="noStrike" dirty="0" smtClean="0">
                          <a:solidFill>
                            <a:schemeClr val="tx1"/>
                          </a:solidFill>
                          <a:latin typeface="ＭＳ Ｐゴシック"/>
                        </a:rPr>
                        <a:t>10</a:t>
                      </a:r>
                      <a:r>
                        <a:rPr lang="ja-JP" altLang="en-US" sz="900" b="0" i="0" u="none" strike="noStrike" dirty="0" smtClean="0">
                          <a:solidFill>
                            <a:schemeClr val="tx1"/>
                          </a:solidFill>
                          <a:latin typeface="ＭＳ Ｐゴシック"/>
                        </a:rPr>
                        <a:t>－</a:t>
                      </a:r>
                      <a:r>
                        <a:rPr lang="en-US" altLang="ja-JP" sz="900" b="0" i="0" u="none" strike="noStrike" dirty="0" smtClean="0">
                          <a:solidFill>
                            <a:schemeClr val="tx1"/>
                          </a:solidFill>
                          <a:latin typeface="ＭＳ Ｐゴシック"/>
                        </a:rPr>
                        <a:t>17</a:t>
                      </a:r>
                      <a:r>
                        <a:rPr lang="ja-JP" altLang="en-US" sz="900" b="0" i="0" u="none" strike="noStrike" dirty="0" smtClean="0">
                          <a:solidFill>
                            <a:schemeClr val="tx1"/>
                          </a:solidFill>
                          <a:latin typeface="ＭＳ Ｐゴシック"/>
                        </a:rPr>
                        <a:t>　しんくみ赤坂ビル６階</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０９２－７１８－１３１０</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佐賀</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〒８４９－０９１１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佐賀市兵庫町大字若宮</a:t>
                      </a:r>
                      <a:r>
                        <a:rPr lang="en-US" altLang="ja-JP" sz="900" b="0" i="0" u="none" strike="noStrike" dirty="0" smtClean="0">
                          <a:solidFill>
                            <a:schemeClr val="tx1"/>
                          </a:solidFill>
                          <a:latin typeface="ＭＳ Ｐゴシック"/>
                        </a:rPr>
                        <a:t>1042</a:t>
                      </a:r>
                      <a:r>
                        <a:rPr lang="ja-JP" altLang="en-US" sz="900" b="0" i="0" u="none" strike="noStrike" dirty="0" smtClean="0">
                          <a:solidFill>
                            <a:schemeClr val="tx1"/>
                          </a:solidFill>
                          <a:latin typeface="ＭＳ Ｐゴシック"/>
                        </a:rPr>
                        <a:t>－２　佐賀</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０９５２－３７－９１１７</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長崎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〒８５４－００６２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諫早市小船越町</a:t>
                      </a:r>
                      <a:r>
                        <a:rPr lang="en-US" altLang="ja-JP" sz="900" b="0" i="0" u="none" strike="noStrike" dirty="0" smtClean="0">
                          <a:solidFill>
                            <a:schemeClr val="tx1"/>
                          </a:solidFill>
                          <a:latin typeface="ＭＳ Ｐゴシック"/>
                        </a:rPr>
                        <a:t>1113</a:t>
                      </a:r>
                      <a:r>
                        <a:rPr lang="ja-JP" altLang="en-US" sz="900" b="0" i="0" u="none" strike="noStrike" dirty="0" smtClean="0">
                          <a:solidFill>
                            <a:schemeClr val="tx1"/>
                          </a:solidFill>
                          <a:latin typeface="ＭＳ Ｐゴシック"/>
                        </a:rPr>
                        <a:t>　長崎職業能力開発促進センター内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０９５７－３５－４７２１</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熊本</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〒８６１－１１０２</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合志市須谷</a:t>
                      </a:r>
                      <a:r>
                        <a:rPr lang="en-US" altLang="ja-JP" sz="900" b="0" i="0" u="none" strike="noStrike" dirty="0" smtClean="0">
                          <a:solidFill>
                            <a:schemeClr val="tx1"/>
                          </a:solidFill>
                          <a:latin typeface="ＭＳ Ｐゴシック"/>
                        </a:rPr>
                        <a:t>2505</a:t>
                      </a:r>
                      <a:r>
                        <a:rPr lang="ja-JP" altLang="en-US" sz="900" b="0" i="0" u="none" strike="noStrike" dirty="0" smtClean="0">
                          <a:solidFill>
                            <a:schemeClr val="tx1"/>
                          </a:solidFill>
                          <a:latin typeface="ＭＳ Ｐゴシック"/>
                        </a:rPr>
                        <a:t>－３　熊本職業能力開発促進センター内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０９６－２４９－１８８８</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大分</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〒８７０－０１３１</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大分市皆春</a:t>
                      </a:r>
                      <a:r>
                        <a:rPr lang="en-US" altLang="ja-JP" sz="900" b="0" i="0" u="none" strike="noStrike" dirty="0" smtClean="0">
                          <a:solidFill>
                            <a:schemeClr val="tx1"/>
                          </a:solidFill>
                          <a:latin typeface="ＭＳ Ｐゴシック"/>
                        </a:rPr>
                        <a:t>1483</a:t>
                      </a:r>
                      <a:r>
                        <a:rPr lang="ja-JP" altLang="en-US" sz="900" b="0" i="0" u="none" strike="noStrike" dirty="0" smtClean="0">
                          <a:solidFill>
                            <a:schemeClr val="tx1"/>
                          </a:solidFill>
                          <a:latin typeface="ＭＳ Ｐゴシック"/>
                        </a:rPr>
                        <a:t>－１　大分</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０９７－５２２－７２５５</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宮崎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〒８８０－０９１６</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宮崎市大字恒久</a:t>
                      </a:r>
                      <a:r>
                        <a:rPr lang="en-US" altLang="ja-JP" sz="900" b="0" i="0" u="none" strike="noStrike" dirty="0" smtClean="0">
                          <a:solidFill>
                            <a:schemeClr val="tx1"/>
                          </a:solidFill>
                          <a:latin typeface="ＭＳ Ｐゴシック"/>
                        </a:rPr>
                        <a:t>4241</a:t>
                      </a:r>
                      <a:r>
                        <a:rPr lang="ja-JP" altLang="en-US" sz="900" b="0" i="0" u="none" strike="noStrike" dirty="0" smtClean="0">
                          <a:solidFill>
                            <a:schemeClr val="tx1"/>
                          </a:solidFill>
                          <a:latin typeface="ＭＳ Ｐゴシック"/>
                        </a:rPr>
                        <a:t>　宮崎</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０９８５－５１－１５５６</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鹿児島</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〒８９０－００６８</a:t>
                      </a:r>
                      <a:r>
                        <a:rPr lang="ja-JP" altLang="en-US" sz="900" b="0" i="0" u="none" strike="noStrike" dirty="0">
                          <a:solidFill>
                            <a:schemeClr val="tx1"/>
                          </a:solidFill>
                          <a:latin typeface="ＭＳ Ｐゴシック"/>
                        </a:rPr>
                        <a:t>　</a:t>
                      </a:r>
                      <a:r>
                        <a:rPr lang="ja-JP" altLang="en-US" sz="900" b="0" i="0" u="none" strike="noStrike" dirty="0" smtClean="0">
                          <a:solidFill>
                            <a:schemeClr val="tx1"/>
                          </a:solidFill>
                          <a:latin typeface="ＭＳ Ｐゴシック"/>
                        </a:rPr>
                        <a:t>鹿児島市東郡元町</a:t>
                      </a:r>
                      <a:r>
                        <a:rPr lang="en-US" altLang="ja-JP" sz="900" b="0" i="0" u="none" strike="noStrike" dirty="0" smtClean="0">
                          <a:solidFill>
                            <a:schemeClr val="tx1"/>
                          </a:solidFill>
                          <a:latin typeface="ＭＳ Ｐゴシック"/>
                        </a:rPr>
                        <a:t>14</a:t>
                      </a:r>
                      <a:r>
                        <a:rPr lang="ja-JP" altLang="en-US" sz="900" b="0" i="0" u="none" strike="noStrike" dirty="0" smtClean="0">
                          <a:solidFill>
                            <a:schemeClr val="tx1"/>
                          </a:solidFill>
                          <a:latin typeface="ＭＳ Ｐゴシック"/>
                        </a:rPr>
                        <a:t>－３　鹿児島</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職業能力開発促進センター内</a:t>
                      </a:r>
                      <a:r>
                        <a:rPr lang="ja-JP" altLang="en-US" sz="900" b="0" i="0" u="none" strike="noStrike" dirty="0">
                          <a:solidFill>
                            <a:schemeClr val="tx1"/>
                          </a:solidFill>
                          <a:latin typeface="ＭＳ Ｐゴシック"/>
                        </a:rPr>
                        <a:t>　</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smtClean="0">
                          <a:solidFill>
                            <a:schemeClr val="tx1"/>
                          </a:solidFill>
                          <a:latin typeface="ＭＳ Ｐゴシック"/>
                        </a:rPr>
                        <a:t>０９９－８１３－０１３２</a:t>
                      </a:r>
                      <a:endParaRPr lang="ja-JP" altLang="en-US" sz="900" b="0" i="0" u="none" strike="noStrike" dirty="0">
                        <a:solidFill>
                          <a:schemeClr val="tx1"/>
                        </a:solidFill>
                        <a:latin typeface="ＭＳ Ｐゴシック"/>
                      </a:endParaRP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942">
                <a:tc>
                  <a:txBody>
                    <a:bodyPr/>
                    <a:lstStyle/>
                    <a:p>
                      <a:pPr algn="ctr" rtl="0" fontAlgn="ctr"/>
                      <a:r>
                        <a:rPr lang="ja-JP" altLang="en-US" sz="900" b="0" i="0" u="none" strike="noStrike" dirty="0">
                          <a:solidFill>
                            <a:srgbClr val="000000"/>
                          </a:solidFill>
                          <a:latin typeface="ＭＳ Ｐゴシック"/>
                        </a:rPr>
                        <a:t>沖縄</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ja-JP" altLang="en-US" sz="900" b="0" i="0" u="none" strike="noStrike" dirty="0" smtClean="0">
                          <a:solidFill>
                            <a:schemeClr val="tx1"/>
                          </a:solidFill>
                          <a:latin typeface="ＭＳ Ｐゴシック"/>
                        </a:rPr>
                        <a:t> 〒</a:t>
                      </a:r>
                      <a:r>
                        <a:rPr lang="ja-JP" altLang="en-US" sz="900" b="0" i="0" u="none" strike="noStrike" dirty="0">
                          <a:solidFill>
                            <a:schemeClr val="tx1"/>
                          </a:solidFill>
                          <a:latin typeface="ＭＳ Ｐゴシック"/>
                        </a:rPr>
                        <a:t>９００－０００６　</a:t>
                      </a:r>
                      <a:r>
                        <a:rPr lang="ja-JP" altLang="en-US" sz="900" b="0" i="0" u="none" strike="noStrike" dirty="0" smtClean="0">
                          <a:solidFill>
                            <a:schemeClr val="tx1"/>
                          </a:solidFill>
                          <a:latin typeface="ＭＳ Ｐゴシック"/>
                        </a:rPr>
                        <a:t>那覇市</a:t>
                      </a:r>
                      <a:r>
                        <a:rPr lang="ja-JP" altLang="en-US" sz="900" b="0" i="0" u="none" strike="noStrike" dirty="0">
                          <a:solidFill>
                            <a:schemeClr val="tx1"/>
                          </a:solidFill>
                          <a:latin typeface="ＭＳ Ｐゴシック"/>
                        </a:rPr>
                        <a:t>おもろまち</a:t>
                      </a:r>
                      <a:r>
                        <a:rPr lang="ja-JP" altLang="en-US" sz="900" b="0" i="0" u="none" strike="noStrike" dirty="0" smtClean="0">
                          <a:solidFill>
                            <a:schemeClr val="tx1"/>
                          </a:solidFill>
                          <a:latin typeface="ＭＳ Ｐゴシック"/>
                        </a:rPr>
                        <a:t>１－３－</a:t>
                      </a:r>
                      <a:r>
                        <a:rPr lang="en-US" altLang="ja-JP" sz="900" b="0" i="0" u="none" strike="noStrike" dirty="0" smtClean="0">
                          <a:solidFill>
                            <a:schemeClr val="tx1"/>
                          </a:solidFill>
                          <a:latin typeface="ＭＳ Ｐゴシック"/>
                        </a:rPr>
                        <a:t>25</a:t>
                      </a:r>
                      <a:r>
                        <a:rPr lang="ja-JP" altLang="en-US" sz="900" b="0" i="0" u="none" strike="noStrike" dirty="0">
                          <a:solidFill>
                            <a:schemeClr val="tx1"/>
                          </a:solidFill>
                          <a:latin typeface="ＭＳ Ｐゴシック"/>
                        </a:rPr>
                        <a:t>　沖縄職業総合庁舎４階</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chemeClr val="tx1"/>
                          </a:solidFill>
                          <a:latin typeface="ＭＳ Ｐゴシック"/>
                        </a:rPr>
                        <a:t>０９８－９４１－３３０１</a:t>
                      </a:r>
                    </a:p>
                  </a:txBody>
                  <a:tcPr marL="3922" marR="3922" marT="3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6" name="グループ化 5"/>
          <p:cNvGrpSpPr/>
          <p:nvPr/>
        </p:nvGrpSpPr>
        <p:grpSpPr>
          <a:xfrm>
            <a:off x="-240381" y="-306089"/>
            <a:ext cx="7680154" cy="566301"/>
            <a:chOff x="-252413" y="-279140"/>
            <a:chExt cx="8064501" cy="586050"/>
          </a:xfrm>
        </p:grpSpPr>
        <p:grpSp>
          <p:nvGrpSpPr>
            <p:cNvPr id="7" name="Group 2"/>
            <p:cNvGrpSpPr>
              <a:grpSpLocks/>
            </p:cNvGrpSpPr>
            <p:nvPr/>
          </p:nvGrpSpPr>
          <p:grpSpPr bwMode="auto">
            <a:xfrm>
              <a:off x="-252413" y="-197916"/>
              <a:ext cx="8064501" cy="504826"/>
              <a:chOff x="-397" y="-397"/>
              <a:chExt cx="12700" cy="794"/>
            </a:xfrm>
          </p:grpSpPr>
          <p:sp>
            <p:nvSpPr>
              <p:cNvPr id="9" name="AutoShape 3"/>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2" name="AutoShape 5"/>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pic>
          <p:nvPicPr>
            <p:cNvPr id="8" name="図 7"/>
            <p:cNvPicPr>
              <a:picLocks noChangeAspect="1" noChangeArrowheads="1"/>
            </p:cNvPicPr>
            <p:nvPr/>
          </p:nvPicPr>
          <p:blipFill>
            <a:blip r:embed="rId4" cstate="print"/>
            <a:srcRect/>
            <a:stretch>
              <a:fillRect/>
            </a:stretch>
          </p:blipFill>
          <p:spPr bwMode="auto">
            <a:xfrm>
              <a:off x="396255" y="-279140"/>
              <a:ext cx="501650" cy="558279"/>
            </a:xfrm>
            <a:prstGeom prst="rect">
              <a:avLst/>
            </a:prstGeom>
            <a:noFill/>
            <a:ln w="9525">
              <a:noFill/>
              <a:miter lim="800000"/>
              <a:headEnd/>
              <a:tailEnd/>
            </a:ln>
          </p:spPr>
        </p:pic>
      </p:grpSp>
    </p:spTree>
    <p:extLst>
      <p:ext uri="{BB962C8B-B14F-4D97-AF65-F5344CB8AC3E}">
        <p14:creationId xmlns:p14="http://schemas.microsoft.com/office/powerpoint/2010/main" val="1872277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3600" b="1" i="0" u="none" strike="noStrike" cap="none" normalizeH="0" baseline="0" dirty="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sng"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1B2D0B5E7697D48959C9D525F5A698F" ma:contentTypeVersion="2" ma:contentTypeDescription="" ma:contentTypeScope="" ma:versionID="2508d219c4d3fee19629ac76f70ad55f">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544FA9D-7CD5-44AC-A801-03597663DE6D}">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8B97BE19-CDDD-400E-817A-CFDD13F7EC12"/>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A16F013B-C8ED-4CCF-A850-5FCBEB7E6A80}">
  <ds:schemaRefs>
    <ds:schemaRef ds:uri="http://schemas.microsoft.com/sharepoint/v3/contenttype/forms"/>
  </ds:schemaRefs>
</ds:datastoreItem>
</file>

<file path=customXml/itemProps3.xml><?xml version="1.0" encoding="utf-8"?>
<ds:datastoreItem xmlns:ds="http://schemas.openxmlformats.org/officeDocument/2006/customXml" ds:itemID="{4A2085C2-1786-48CF-9140-1A63205DF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Wind in the Pines</Template>
  <TotalTime>18233</TotalTime>
  <Words>776</Words>
  <Application>Microsoft Office PowerPoint</Application>
  <PresentationFormat>ユーザー設定</PresentationFormat>
  <Paragraphs>194</Paragraphs>
  <Slides>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標準デザイン</vt:lpstr>
      <vt:lpstr>Picture</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ハローワークシステム</cp:lastModifiedBy>
  <cp:revision>1952</cp:revision>
  <cp:lastPrinted>2016-10-11T08:24:45Z</cp:lastPrinted>
  <dcterms:created xsi:type="dcterms:W3CDTF">2008-01-18T02:17:46Z</dcterms:created>
  <dcterms:modified xsi:type="dcterms:W3CDTF">2016-11-09T04:27:28Z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0x0101002DA299AC048A4B8EA9C1D19079C1A32200D1B2D0B5E7697D48959C9D525F5A698F</vt:lpwstr>
  </property>
</Properties>
</file>